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8" r:id="rId3"/>
    <p:sldId id="269" r:id="rId4"/>
    <p:sldId id="280" r:id="rId5"/>
    <p:sldId id="277" r:id="rId6"/>
    <p:sldId id="283" r:id="rId7"/>
    <p:sldId id="284" r:id="rId8"/>
    <p:sldId id="281" r:id="rId9"/>
    <p:sldId id="267" r:id="rId1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22" autoAdjust="0"/>
    <p:restoredTop sz="96000" autoAdjust="0"/>
  </p:normalViewPr>
  <p:slideViewPr>
    <p:cSldViewPr snapToGrid="0">
      <p:cViewPr varScale="1">
        <p:scale>
          <a:sx n="83" d="100"/>
          <a:sy n="83" d="100"/>
        </p:scale>
        <p:origin x="90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71834625322998E-2"/>
          <c:y val="1.7925781250000002E-2"/>
          <c:w val="0.96899224806201545"/>
          <c:h val="0.79542144097222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</c:v>
                </c:pt>
                <c:pt idx="1">
                  <c:v>2018</c:v>
                </c:pt>
                <c:pt idx="2">
                  <c:v>2020       (новый план)</c:v>
                </c:pt>
                <c:pt idx="3">
                  <c:v>вузы     Проекта 5-100</c:v>
                </c:pt>
              </c:strCache>
            </c:strRef>
          </c:cat>
          <c:val>
            <c:numRef>
              <c:f>Sheet1!$B$2:$E$2</c:f>
              <c:numCache>
                <c:formatCode>""#\ ##0.0"";""\-""#\ ##0.0""</c:formatCode>
                <c:ptCount val="4"/>
                <c:pt idx="0" formatCode="General">
                  <c:v>0.68</c:v>
                </c:pt>
                <c:pt idx="1">
                  <c:v>3.12</c:v>
                </c:pt>
                <c:pt idx="2">
                  <c:v>5.2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549882048"/>
        <c:axId val="-549882592"/>
      </c:barChart>
      <c:catAx>
        <c:axId val="-54988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crossAx val="-54988259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-54988259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549882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027473958333333E-2"/>
          <c:w val="0.97953741457714094"/>
          <c:h val="0.73367317708333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</c:v>
                </c:pt>
                <c:pt idx="1">
                  <c:v>2018</c:v>
                </c:pt>
                <c:pt idx="2">
                  <c:v>2020           (новый план)</c:v>
                </c:pt>
                <c:pt idx="3">
                  <c:v>вузы      Проекта 5-100</c:v>
                </c:pt>
              </c:strCache>
            </c:strRef>
          </c:cat>
          <c:val>
            <c:numRef>
              <c:f>Sheet1!$B$2:$E$2</c:f>
              <c:numCache>
                <c:formatCode>""#\ ##0.0"";""\-""#\ ##0.0""</c:formatCode>
                <c:ptCount val="4"/>
                <c:pt idx="0" formatCode="General">
                  <c:v>0.74</c:v>
                </c:pt>
                <c:pt idx="1">
                  <c:v>8.27</c:v>
                </c:pt>
                <c:pt idx="2">
                  <c:v>12.6</c:v>
                </c:pt>
                <c:pt idx="3">
                  <c:v>19.600000000000001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549889120"/>
        <c:axId val="-549885856"/>
      </c:barChart>
      <c:catAx>
        <c:axId val="-54988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mpd="sng">
            <a:solidFill>
              <a:sysClr val="windowText" lastClr="000000"/>
            </a:solidFill>
            <a:prstDash val="solid"/>
          </a:ln>
        </c:spPr>
        <c:crossAx val="-549885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549885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549889120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71834625322998E-2"/>
          <c:y val="2.3437934027777777E-2"/>
          <c:w val="0.96899224806201545"/>
          <c:h val="0.7899092881944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</c:v>
                </c:pt>
                <c:pt idx="1">
                  <c:v>2018</c:v>
                </c:pt>
                <c:pt idx="2">
                  <c:v>2020         (новый план)</c:v>
                </c:pt>
                <c:pt idx="3">
                  <c:v>Референтные вузы*</c:v>
                </c:pt>
              </c:strCache>
            </c:strRef>
          </c:cat>
          <c:val>
            <c:numRef>
              <c:f>Sheet1!$B$2:$E$2</c:f>
              <c:numCache>
                <c:formatCode>""#\ ##0.0"";""\-""#\ ##0.0""</c:formatCode>
                <c:ptCount val="4"/>
                <c:pt idx="0" formatCode="General">
                  <c:v>0.2</c:v>
                </c:pt>
                <c:pt idx="1">
                  <c:v>6.1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550199088"/>
        <c:axId val="-550194736"/>
      </c:barChart>
      <c:catAx>
        <c:axId val="-55019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crossAx val="-550194736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-55019473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550199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4762586805555558E-2"/>
          <c:w val="0.97953741457714094"/>
          <c:h val="0.73918532986111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</c:v>
                </c:pt>
                <c:pt idx="1">
                  <c:v>2018</c:v>
                </c:pt>
                <c:pt idx="2">
                  <c:v>2020         (новый план)</c:v>
                </c:pt>
                <c:pt idx="3">
                  <c:v>Референтные вузы*</c:v>
                </c:pt>
              </c:strCache>
            </c:strRef>
          </c:cat>
          <c:val>
            <c:numRef>
              <c:f>Sheet1!$B$2:$E$2</c:f>
              <c:numCache>
                <c:formatCode>""#\ ##0.0"";""\-""#\ ##0.0""</c:formatCode>
                <c:ptCount val="4"/>
                <c:pt idx="0" formatCode="General">
                  <c:v>3.9</c:v>
                </c:pt>
                <c:pt idx="1">
                  <c:v>7.3</c:v>
                </c:pt>
                <c:pt idx="2">
                  <c:v>13.8</c:v>
                </c:pt>
                <c:pt idx="3">
                  <c:v>13.8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550202896"/>
        <c:axId val="-550194192"/>
      </c:barChart>
      <c:catAx>
        <c:axId val="-55020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mpd="sng">
            <a:solidFill>
              <a:sysClr val="windowText" lastClr="000000"/>
            </a:solidFill>
            <a:prstDash val="solid"/>
          </a:ln>
        </c:spPr>
        <c:crossAx val="-550194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550194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55020289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71834625322998E-2"/>
          <c:y val="1.7925781250000002E-2"/>
          <c:w val="0.96899224806201545"/>
          <c:h val="0.79542144097222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2013</c:v>
                </c:pt>
                <c:pt idx="1">
                  <c:v>2018</c:v>
                </c:pt>
                <c:pt idx="2">
                  <c:v>2020 (план)</c:v>
                </c:pt>
              </c:strCache>
            </c:strRef>
          </c:cat>
          <c:val>
            <c:numRef>
              <c:f>Sheet1!$B$2:$D$2</c:f>
              <c:numCache>
                <c:formatCode>""#\ ##0"";""\-""#\ ##0""</c:formatCode>
                <c:ptCount val="3"/>
                <c:pt idx="0" formatCode="General">
                  <c:v>243</c:v>
                </c:pt>
                <c:pt idx="1">
                  <c:v>1345</c:v>
                </c:pt>
                <c:pt idx="2">
                  <c:v>1600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550201808"/>
        <c:axId val="-836626880"/>
      </c:barChart>
      <c:catAx>
        <c:axId val="-55020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crossAx val="-83662688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-83662688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550201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027473958333333E-2"/>
          <c:w val="0.97953741457714094"/>
          <c:h val="0.73367317708333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2013</c:v>
                </c:pt>
                <c:pt idx="1">
                  <c:v>2018</c:v>
                </c:pt>
                <c:pt idx="2">
                  <c:v>2020 (план)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72</c:v>
                </c:pt>
                <c:pt idx="1">
                  <c:v>74</c:v>
                </c:pt>
                <c:pt idx="2">
                  <c:v>75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836636128"/>
        <c:axId val="-836633952"/>
      </c:barChart>
      <c:catAx>
        <c:axId val="-83663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mpd="sng">
            <a:solidFill>
              <a:sysClr val="windowText" lastClr="000000"/>
            </a:solidFill>
            <a:prstDash val="solid"/>
          </a:ln>
        </c:spPr>
        <c:crossAx val="-836633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8366339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83663612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71834625322998E-2"/>
          <c:y val="0.11689912009216916"/>
          <c:w val="0.96899224806201545"/>
          <c:h val="0.75653675604205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9.2393112561059377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Sheet1!$B$2:$C$2</c:f>
              <c:numCache>
                <c:formatCode>""#\ ##0"";""\-""#\ ##0""</c:formatCode>
                <c:ptCount val="2"/>
                <c:pt idx="0" formatCode="General">
                  <c:v>12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550191392"/>
        <c:axId val="-550189760"/>
      </c:barChart>
      <c:catAx>
        <c:axId val="-55019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-55018976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-55018976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550191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2046730747535107E-2"/>
          <c:w val="0.97953741457714094"/>
          <c:h val="0.80153146537280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Sheet1!$B$2:$C$2</c:f>
              <c:numCache>
                <c:formatCode>""#\ ##0"";""\-""#\ ##0""</c:formatCode>
                <c:ptCount val="2"/>
                <c:pt idx="0" formatCode="General">
                  <c:v>107</c:v>
                </c:pt>
                <c:pt idx="1">
                  <c:v>458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761744896"/>
        <c:axId val="-1036168000"/>
      </c:barChart>
      <c:catAx>
        <c:axId val="-76174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mpd="sng">
            <a:solidFill>
              <a:sysClr val="windowText" lastClr="000000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-103616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03616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76174489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71834625322998E-2"/>
          <c:y val="1.7925781250000002E-2"/>
          <c:w val="0.96899224806201545"/>
          <c:h val="0.86093730158730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Sheet1!$B$2:$C$2</c:f>
              <c:numCache>
                <c:formatCode>""#\ ##0"";""\-""#\ ##0""</c:formatCode>
                <c:ptCount val="2"/>
                <c:pt idx="0" formatCode="General">
                  <c:v>453</c:v>
                </c:pt>
                <c:pt idx="1">
                  <c:v>1050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661230304"/>
        <c:axId val="-2092983728"/>
      </c:barChart>
      <c:catAx>
        <c:axId val="-66123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-209298372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-209298372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661230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AA17B303-DD30-4F36-AED6-E1BB90DC37D5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FD0BA8AA-42F8-4C77-991F-4BE6801E8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3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6121-A089-4423-A3B0-9744FF373A43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chart" Target="../charts/char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chart" Target="../charts/chart1.xml"/><Relationship Id="rId5" Type="http://schemas.openxmlformats.org/officeDocument/2006/relationships/tags" Target="../tags/tag5.xml"/><Relationship Id="rId10" Type="http://schemas.openxmlformats.org/officeDocument/2006/relationships/image" Target="../media/image3.jp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chart" Target="../charts/chart5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chart" Target="../charts/chart4.xml"/><Relationship Id="rId2" Type="http://schemas.openxmlformats.org/officeDocument/2006/relationships/tags" Target="../tags/tag10.xml"/><Relationship Id="rId16" Type="http://schemas.openxmlformats.org/officeDocument/2006/relationships/chart" Target="../charts/chart3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3.jpg"/><Relationship Id="rId10" Type="http://schemas.openxmlformats.org/officeDocument/2006/relationships/tags" Target="../tags/tag18.xml"/><Relationship Id="rId19" Type="http://schemas.openxmlformats.org/officeDocument/2006/relationships/chart" Target="../charts/chart6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.gif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chart" Target="../charts/chart9.xml"/><Relationship Id="rId2" Type="http://schemas.openxmlformats.org/officeDocument/2006/relationships/tags" Target="../tags/tag23.xml"/><Relationship Id="rId16" Type="http://schemas.openxmlformats.org/officeDocument/2006/relationships/chart" Target="../charts/chart8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chart" Target="../charts/chart7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5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6527" y="3133147"/>
            <a:ext cx="3831772" cy="7078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9270" y="4866959"/>
            <a:ext cx="3846286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</a:t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Дмитриевич Богатырев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9270" y="6077923"/>
            <a:ext cx="3846286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ктябрь 2018, Калининград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831" y="144666"/>
            <a:ext cx="794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СТРАТЕГИИ И ТАКТИКИ РАЗВИТИЯ.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ВЫЗОВЫ. НЕУДАЧИ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768" y="882484"/>
            <a:ext cx="4320951" cy="3129531"/>
          </a:xfrm>
          <a:prstGeom prst="roundRect">
            <a:avLst>
              <a:gd name="adj" fmla="val 54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вызовы:</a:t>
            </a:r>
          </a:p>
          <a:p>
            <a:pPr marL="171450" indent="-171450">
              <a:buSzPct val="100000"/>
              <a:buBlip>
                <a:blip r:embed="rId3"/>
              </a:buBlip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особая роль университета в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аэрокосмической отрасли:</a:t>
            </a: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разработка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российской сверхтяжелой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ракеты</a:t>
            </a: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коммерциализация космических услуг «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S7 Space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»</a:t>
            </a: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к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оординация деятельности аэрокосмического кластера Самарской области </a:t>
            </a:r>
          </a:p>
          <a:p>
            <a:pPr marL="171450" indent="-171450">
              <a:buSzPct val="100000"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развитие цифровой экономики:</a:t>
            </a: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использование геоинформационных услуг и технологий дистанционного зондирования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Земли</a:t>
            </a: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коммерческое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использование больших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данных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компьютеризация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социогуманитарных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наук</a:t>
            </a:r>
          </a:p>
          <a:p>
            <a:pPr marL="171450" indent="-171450">
              <a:buSzPct val="100000"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переход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к модели университета нового поколения:</a:t>
            </a: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г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енерация инновационных проектов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внедрение массовых он-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лайн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курсов</a:t>
            </a: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академическая мобильность</a:t>
            </a: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расширение экспорта образования</a:t>
            </a:r>
          </a:p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767" y="5463263"/>
            <a:ext cx="4320951" cy="930125"/>
          </a:xfrm>
          <a:prstGeom prst="roundRect">
            <a:avLst>
              <a:gd name="adj" fmla="val 136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lvl="0" algn="ctr"/>
            <a:r>
              <a:rPr lang="ru-RU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Неудачи:</a:t>
            </a:r>
          </a:p>
          <a:p>
            <a:pPr marL="171450" indent="-171450">
              <a:buSzPct val="100000"/>
              <a:buBlip>
                <a:blip r:embed="rId3"/>
              </a:buBlip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едостаточная известность университета (недостаточный уровень академической репутации</a:t>
            </a:r>
            <a:b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и уровень цитирования)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2357" y="4103502"/>
            <a:ext cx="4047067" cy="1262333"/>
          </a:xfrm>
          <a:prstGeom prst="roundRect">
            <a:avLst>
              <a:gd name="adj" fmla="val 54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вызовы:</a:t>
            </a:r>
          </a:p>
          <a:p>
            <a:pPr marL="171450" indent="-171450">
              <a:buSzPct val="100000"/>
              <a:buBlip>
                <a:blip r:embed="rId3"/>
              </a:buBlip>
              <a:defRPr/>
            </a:pP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форсайт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научных направлений</a:t>
            </a:r>
          </a:p>
          <a:p>
            <a:pPr marL="171450" indent="-171450">
              <a:buSzPct val="100000"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адаптация работников к модели предпринимательского университета</a:t>
            </a:r>
          </a:p>
          <a:p>
            <a:pPr marL="171450" indent="-171450">
              <a:buSzPct val="100000"/>
              <a:buBlip>
                <a:blip r:embed="rId3"/>
              </a:buBlip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м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ассовое использование дистанционных форм обучения и он-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лайн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курсов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62136" y="895380"/>
            <a:ext cx="3619904" cy="545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ts val="300"/>
              </a:spcAft>
            </a:pPr>
            <a:r>
              <a:rPr lang="ru-RU" altLang="en-US" sz="1600" b="1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ПРИОРИТЕТЫ СТРАТЕГИИ:</a:t>
            </a:r>
          </a:p>
          <a:p>
            <a:pPr marL="285750" indent="-28575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формирование консорциума университетов и научных институтов, реализующих научно-образовательную деятельность в аэрокосмической сфере с участием предприятий реального сектора экономики</a:t>
            </a:r>
          </a:p>
          <a:p>
            <a:pPr marL="285750" indent="-28575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фокус на аэрокосмической специализации при развитии многопрофильного и междисциплинарного подхода</a:t>
            </a:r>
          </a:p>
          <a:p>
            <a:pPr marL="285750" indent="-28575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r>
              <a:rPr lang="ru-RU" altLang="en-US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продвижение достижений российской космонавтики</a:t>
            </a:r>
            <a:br>
              <a:rPr lang="ru-RU" altLang="en-US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en-US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в развивающихся странах через структуры ООН</a:t>
            </a:r>
          </a:p>
          <a:p>
            <a:pPr marL="285750" indent="-28575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развитие инновационного предпринимательства</a:t>
            </a:r>
          </a:p>
          <a:p>
            <a:pPr marL="285750" indent="-28575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r>
              <a:rPr lang="ru-RU" altLang="en-US" sz="16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ц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ифровизация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образования и научной деятельности</a:t>
            </a:r>
          </a:p>
        </p:txBody>
      </p:sp>
      <p:sp>
        <p:nvSpPr>
          <p:cNvPr id="2" name="Стрелка вправо 1"/>
          <p:cNvSpPr/>
          <p:nvPr/>
        </p:nvSpPr>
        <p:spPr>
          <a:xfrm rot="893234">
            <a:off x="4423702" y="1540710"/>
            <a:ext cx="674915" cy="56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860544">
            <a:off x="4505905" y="4026075"/>
            <a:ext cx="674915" cy="56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362145">
            <a:off x="4441967" y="5609520"/>
            <a:ext cx="674915" cy="56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307" y="166564"/>
            <a:ext cx="794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ПРОДВИЖЕНИЯ В РЕЙТИНГАХ.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ПУБЛИКАЦИОННОЙ АКТИВНОСТИ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35544"/>
              </p:ext>
            </p:extLst>
          </p:nvPr>
        </p:nvGraphicFramePr>
        <p:xfrm>
          <a:off x="191673" y="846763"/>
          <a:ext cx="4911924" cy="512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5018"/>
                <a:gridCol w="506151"/>
                <a:gridCol w="506151"/>
                <a:gridCol w="506151"/>
                <a:gridCol w="506151"/>
                <a:gridCol w="506151"/>
                <a:gridCol w="506151"/>
              </a:tblGrid>
              <a:tr h="360000">
                <a:tc>
                  <a:txBody>
                    <a:bodyPr/>
                    <a:lstStyle/>
                    <a:p>
                      <a:pPr marL="72000" indent="0" algn="l"/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 gridSpan="7">
                  <a:txBody>
                    <a:bodyPr/>
                    <a:lstStyle/>
                    <a:p>
                      <a:pPr marL="0" marR="0" lvl="0" indent="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Рейтинги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рейтинг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801-1000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801-1000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общий рейтинг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801-1000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701-750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 gridSpan="7">
                  <a:txBody>
                    <a:bodyPr/>
                    <a:lstStyle/>
                    <a:p>
                      <a:pPr marL="0" indent="87313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Рейтинги предметные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87313"/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и астрономия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451-500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инженерия и технологии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401-500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 gridSpan="7">
                  <a:txBody>
                    <a:bodyPr/>
                    <a:lstStyle/>
                    <a:p>
                      <a:pPr marL="0" indent="87313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Рейтинги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региональные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87313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страны БРИКС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151-200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151-200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151-200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развивающиеся страны Европы</a:t>
                      </a:r>
                      <a:b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Центральной Азии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141-150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101-110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98*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страны БРИКС и развивающиеся страны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251-300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университеты Евразии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845711"/>
              </p:ext>
            </p:extLst>
          </p:nvPr>
        </p:nvGraphicFramePr>
        <p:xfrm>
          <a:off x="5188269" y="1194798"/>
          <a:ext cx="380996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188270" y="872719"/>
            <a:ext cx="3809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Число с</a:t>
            </a:r>
            <a:r>
              <a:rPr lang="ru-RU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татей </a:t>
            </a:r>
            <a:r>
              <a:rPr lang="ru-RU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на 1 НПР за 5 лет в </a:t>
            </a:r>
            <a:r>
              <a:rPr lang="en-US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Scopus</a:t>
            </a:r>
            <a:endParaRPr lang="en-US" alt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Object 27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2156365"/>
              </p:ext>
            </p:extLst>
          </p:nvPr>
        </p:nvGraphicFramePr>
        <p:xfrm>
          <a:off x="5188270" y="4028760"/>
          <a:ext cx="380996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188269" y="3725494"/>
            <a:ext cx="3809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Цитируемость на 1</a:t>
            </a:r>
            <a:r>
              <a:rPr lang="en-US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НПР за 5 лет в </a:t>
            </a:r>
            <a:r>
              <a:rPr lang="en-US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Scopus</a:t>
            </a:r>
            <a:endParaRPr lang="en-US" alt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Straight Connector 7"/>
          <p:cNvCxnSpPr>
            <a:stCxn id="14" idx="6"/>
          </p:cNvCxnSpPr>
          <p:nvPr>
            <p:custDataLst>
              <p:tags r:id="rId3"/>
            </p:custDataLst>
          </p:nvPr>
        </p:nvCxnSpPr>
        <p:spPr bwMode="auto">
          <a:xfrm>
            <a:off x="6452461" y="1543993"/>
            <a:ext cx="181058" cy="35254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13" name="Straight Connector 6"/>
          <p:cNvCxnSpPr>
            <a:endCxn id="14" idx="2"/>
          </p:cNvCxnSpPr>
          <p:nvPr>
            <p:custDataLst>
              <p:tags r:id="rId4"/>
            </p:custDataLst>
          </p:nvPr>
        </p:nvCxnSpPr>
        <p:spPr bwMode="auto">
          <a:xfrm rot="5400000" flipH="1" flipV="1">
            <a:off x="5124254" y="2078079"/>
            <a:ext cx="1158172" cy="90001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14" name="Oval 18"/>
          <p:cNvSpPr/>
          <p:nvPr>
            <p:custDataLst>
              <p:tags r:id="rId5"/>
            </p:custDataLst>
          </p:nvPr>
        </p:nvSpPr>
        <p:spPr bwMode="auto">
          <a:xfrm>
            <a:off x="5748341" y="1426518"/>
            <a:ext cx="70412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460%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15" name="Straight Connector 7"/>
          <p:cNvCxnSpPr>
            <a:stCxn id="17" idx="6"/>
          </p:cNvCxnSpPr>
          <p:nvPr>
            <p:custDataLst>
              <p:tags r:id="rId6"/>
            </p:custDataLst>
          </p:nvPr>
        </p:nvCxnSpPr>
        <p:spPr bwMode="auto">
          <a:xfrm>
            <a:off x="6362458" y="4261110"/>
            <a:ext cx="271061" cy="649557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16" name="Straight Connector 6"/>
          <p:cNvCxnSpPr>
            <a:endCxn id="17" idx="2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5087832" y="4831617"/>
            <a:ext cx="1289508" cy="148494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17" name="Oval 18"/>
          <p:cNvSpPr/>
          <p:nvPr>
            <p:custDataLst>
              <p:tags r:id="rId8"/>
            </p:custDataLst>
          </p:nvPr>
        </p:nvSpPr>
        <p:spPr bwMode="auto">
          <a:xfrm>
            <a:off x="5806833" y="4143635"/>
            <a:ext cx="555625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1110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207" y="6101928"/>
            <a:ext cx="1430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прогнозное значение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476" y="153651"/>
            <a:ext cx="790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ПОКАЗАТЕЛИ РЕЗУЛЬТАТИВНОСТИ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И ИНТЕРНАЦИОНАЛИЗАЦИЯ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" name="Object 6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631474"/>
              </p:ext>
            </p:extLst>
          </p:nvPr>
        </p:nvGraphicFramePr>
        <p:xfrm>
          <a:off x="4791072" y="1099238"/>
          <a:ext cx="3993292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2" name="Rectangle 11"/>
          <p:cNvSpPr>
            <a:spLocks noChangeArrowheads="1"/>
          </p:cNvSpPr>
          <p:nvPr/>
        </p:nvSpPr>
        <p:spPr bwMode="auto">
          <a:xfrm>
            <a:off x="4791073" y="777159"/>
            <a:ext cx="3993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Доля иностранных НПР</a:t>
            </a:r>
            <a:r>
              <a:rPr lang="en-US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alt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% </a:t>
            </a:r>
          </a:p>
        </p:txBody>
      </p:sp>
      <p:graphicFrame>
        <p:nvGraphicFramePr>
          <p:cNvPr id="83" name="Object 27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7328823"/>
              </p:ext>
            </p:extLst>
          </p:nvPr>
        </p:nvGraphicFramePr>
        <p:xfrm>
          <a:off x="4791073" y="3840063"/>
          <a:ext cx="3993292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cxnSp>
        <p:nvCxnSpPr>
          <p:cNvPr id="86" name="Straight Connector 7"/>
          <p:cNvCxnSpPr>
            <a:stCxn id="88" idx="6"/>
          </p:cNvCxnSpPr>
          <p:nvPr>
            <p:custDataLst>
              <p:tags r:id="rId3"/>
            </p:custDataLst>
          </p:nvPr>
        </p:nvCxnSpPr>
        <p:spPr bwMode="auto">
          <a:xfrm>
            <a:off x="6053917" y="1494984"/>
            <a:ext cx="261236" cy="488958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87" name="Straight Connector 6"/>
          <p:cNvCxnSpPr>
            <a:endCxn id="88" idx="2"/>
          </p:cNvCxnSpPr>
          <p:nvPr>
            <p:custDataLst>
              <p:tags r:id="rId4"/>
            </p:custDataLst>
          </p:nvPr>
        </p:nvCxnSpPr>
        <p:spPr bwMode="auto">
          <a:xfrm rot="5400000" flipH="1" flipV="1">
            <a:off x="4669380" y="2065414"/>
            <a:ext cx="1250846" cy="109987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88" name="Oval 18"/>
          <p:cNvSpPr/>
          <p:nvPr>
            <p:custDataLst>
              <p:tags r:id="rId5"/>
            </p:custDataLst>
          </p:nvPr>
        </p:nvSpPr>
        <p:spPr bwMode="auto">
          <a:xfrm>
            <a:off x="5349797" y="1377509"/>
            <a:ext cx="70412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050%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4791072" y="3536797"/>
            <a:ext cx="39932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Доля иностранных студентов</a:t>
            </a:r>
            <a:r>
              <a:rPr lang="en-US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alt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% </a:t>
            </a:r>
          </a:p>
        </p:txBody>
      </p:sp>
      <p:cxnSp>
        <p:nvCxnSpPr>
          <p:cNvPr id="89" name="Straight Connector 7"/>
          <p:cNvCxnSpPr>
            <a:stCxn id="91" idx="6"/>
          </p:cNvCxnSpPr>
          <p:nvPr>
            <p:custDataLst>
              <p:tags r:id="rId6"/>
            </p:custDataLst>
          </p:nvPr>
        </p:nvCxnSpPr>
        <p:spPr bwMode="auto">
          <a:xfrm>
            <a:off x="6000099" y="4016915"/>
            <a:ext cx="315054" cy="544205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90" name="Straight Connector 6"/>
          <p:cNvCxnSpPr>
            <a:endCxn id="91" idx="2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4893787" y="4419108"/>
            <a:ext cx="952879" cy="148495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91" name="Oval 18"/>
          <p:cNvSpPr/>
          <p:nvPr>
            <p:custDataLst>
              <p:tags r:id="rId8"/>
            </p:custDataLst>
          </p:nvPr>
        </p:nvSpPr>
        <p:spPr bwMode="auto">
          <a:xfrm>
            <a:off x="5444474" y="3899440"/>
            <a:ext cx="555625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noProof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50" name="Object 6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49856536"/>
              </p:ext>
            </p:extLst>
          </p:nvPr>
        </p:nvGraphicFramePr>
        <p:xfrm>
          <a:off x="361662" y="1099238"/>
          <a:ext cx="380996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61663" y="777159"/>
            <a:ext cx="3809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Прием в магистратуру, чел.</a:t>
            </a:r>
            <a:endParaRPr lang="en-US" alt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2" name="Object 27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199155322"/>
              </p:ext>
            </p:extLst>
          </p:nvPr>
        </p:nvGraphicFramePr>
        <p:xfrm>
          <a:off x="361663" y="3840063"/>
          <a:ext cx="380996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117476" y="3536797"/>
            <a:ext cx="44362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Средний балл ЕГЭ</a:t>
            </a:r>
            <a:endParaRPr lang="en-US" alt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60" name="Straight Connector 7"/>
          <p:cNvCxnSpPr>
            <a:stCxn id="62" idx="6"/>
          </p:cNvCxnSpPr>
          <p:nvPr>
            <p:custDataLst>
              <p:tags r:id="rId11"/>
            </p:custDataLst>
          </p:nvPr>
        </p:nvCxnSpPr>
        <p:spPr bwMode="auto">
          <a:xfrm>
            <a:off x="2032382" y="1166534"/>
            <a:ext cx="143659" cy="210975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61" name="Straight Connector 6"/>
          <p:cNvCxnSpPr>
            <a:endCxn id="62" idx="2"/>
          </p:cNvCxnSpPr>
          <p:nvPr>
            <p:custDataLst>
              <p:tags r:id="rId12"/>
            </p:custDataLst>
          </p:nvPr>
        </p:nvCxnSpPr>
        <p:spPr bwMode="auto">
          <a:xfrm rot="5400000" flipH="1" flipV="1">
            <a:off x="564490" y="1660937"/>
            <a:ext cx="1258175" cy="26937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62" name="Oval 18"/>
          <p:cNvSpPr/>
          <p:nvPr>
            <p:custDataLst>
              <p:tags r:id="rId13"/>
            </p:custDataLst>
          </p:nvPr>
        </p:nvSpPr>
        <p:spPr bwMode="auto">
          <a:xfrm>
            <a:off x="1328262" y="1049059"/>
            <a:ext cx="70412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550%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407" y="6014263"/>
            <a:ext cx="699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Референтные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вузы –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KAIST (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Корея,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QS-W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), HIT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(Китай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QS-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00), UPV (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Испания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QS-S100), TU Berlin (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Германия,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QS-S50),</a:t>
            </a:r>
            <a:b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Surrey (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Великобритания,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QS-S10),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Polito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Италия,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QS-S50), BIT (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Китай,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QS-S100), KFUPM (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Саудовская Аравия,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QS-S50)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207" y="165445"/>
            <a:ext cx="802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ЗНАЧИМЫЕ РЕЗУЛЬТАТЫ.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ДЕЯТЕЛЬНОСТЬ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86004"/>
              </p:ext>
            </p:extLst>
          </p:nvPr>
        </p:nvGraphicFramePr>
        <p:xfrm>
          <a:off x="285425" y="865327"/>
          <a:ext cx="8542042" cy="53690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7226"/>
                <a:gridCol w="208280"/>
                <a:gridCol w="4196536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2013-2018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Планы развития на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2000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Аэрокосмическая техника и технологии, в том числе геоинформационные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Группировка малых космических аппаратов «АИСТ».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Наноспутники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системой аэродинамической стабилизации. Многофункциональные беспилотные летательные аппараты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5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Многоуровневая аэрокосмическая система мониторинга Земли.</a:t>
                      </a:r>
                      <a:b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Рой </a:t>
                      </a:r>
                      <a:r>
                        <a:rPr lang="ru-RU" sz="105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наноспутников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дистанционного зондирования Земли.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Оптоинформационные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технологии в новом цифровом мире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5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50" kern="12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Сверхкомпактные </a:t>
                      </a:r>
                      <a:r>
                        <a:rPr lang="ru-RU" sz="105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гиперспектрометр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объектив на базе дифракционной оптики. Системы технического зрения в задачах обеспечения безопасности. Волоконно-оптические сенсоры тактильных усилий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5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Персональные средства мониторинга среды обитания на базе мобильных устройств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«Жизнь в космосе»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Определены условия выживаемости клеточного материала человека и животных в условиях космического полета. Замкнутая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биосистема, длительно функционирующая в наземных условиях</a:t>
                      </a:r>
                      <a:endParaRPr lang="ru-RU" sz="105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Синхронный эксперимент по исследованию влияния факторов космического пространства на развитие злокачественных образований. Биологический орбитальный нано-модуль для изучения жизнедеятельности замкнутых экосистем в условиях воздействия факторов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космического пространства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Космическое право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Форсайт космического права. Предложения в дорожную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карту ООН по развитию космического права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Проекты нормативно-правовых актов в сфере космической деятельности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6111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установки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двойник газотурбинного двигателя.</a:t>
                      </a:r>
                      <a:b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Опреснительная компрессорная установка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Индустрия 4.0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создании газотурбинных двигателей.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Энергетически эффективный и экологически безопасный газотурбинный привод на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биотопливе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6111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Робототехника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Семейство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беспилотных подводных 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аппаратов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ru-RU" sz="105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Автономный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двухсредный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робототехнический комплекс для мониторинга водных территорий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3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4476" y="153651"/>
            <a:ext cx="790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УНИВЕРСИТЕТА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ПРИКЛАДНЫЕ ИССЛЕДОВАНИЯ И ИННОВАЦИИ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" name="Object 6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1928237"/>
              </p:ext>
            </p:extLst>
          </p:nvPr>
        </p:nvGraphicFramePr>
        <p:xfrm>
          <a:off x="3312000" y="1495799"/>
          <a:ext cx="2520000" cy="225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2" name="Rectangle 11"/>
          <p:cNvSpPr>
            <a:spLocks noChangeArrowheads="1"/>
          </p:cNvSpPr>
          <p:nvPr/>
        </p:nvSpPr>
        <p:spPr bwMode="auto">
          <a:xfrm>
            <a:off x="3152775" y="787913"/>
            <a:ext cx="282927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Число МИП</a:t>
            </a:r>
            <a:r>
              <a:rPr lang="en-US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с использованием патентов или ноу-хау университета</a:t>
            </a:r>
            <a:endParaRPr lang="en-US" alt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3" name="Object 27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3863968"/>
              </p:ext>
            </p:extLst>
          </p:nvPr>
        </p:nvGraphicFramePr>
        <p:xfrm>
          <a:off x="6399823" y="1557353"/>
          <a:ext cx="2520000" cy="219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86" name="Straight Connector 7"/>
          <p:cNvCxnSpPr>
            <a:stCxn id="88" idx="6"/>
          </p:cNvCxnSpPr>
          <p:nvPr>
            <p:custDataLst>
              <p:tags r:id="rId3"/>
            </p:custDataLst>
          </p:nvPr>
        </p:nvCxnSpPr>
        <p:spPr bwMode="auto">
          <a:xfrm flipV="1">
            <a:off x="4789332" y="1730624"/>
            <a:ext cx="177004" cy="310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87" name="Straight Connector 6"/>
          <p:cNvCxnSpPr>
            <a:endCxn id="88" idx="2"/>
          </p:cNvCxnSpPr>
          <p:nvPr>
            <p:custDataLst>
              <p:tags r:id="rId4"/>
            </p:custDataLst>
          </p:nvPr>
        </p:nvCxnSpPr>
        <p:spPr bwMode="auto">
          <a:xfrm rot="5400000" flipH="1" flipV="1">
            <a:off x="3556975" y="2121437"/>
            <a:ext cx="915944" cy="14053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88" name="Oval 18"/>
          <p:cNvSpPr/>
          <p:nvPr>
            <p:custDataLst>
              <p:tags r:id="rId5"/>
            </p:custDataLst>
          </p:nvPr>
        </p:nvSpPr>
        <p:spPr bwMode="auto">
          <a:xfrm>
            <a:off x="4085212" y="1616255"/>
            <a:ext cx="70412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138587" y="787913"/>
            <a:ext cx="279545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Выручка предприятий инновационного пояса университета</a:t>
            </a:r>
            <a:r>
              <a:rPr lang="en-US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ru-RU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млн. руб.</a:t>
            </a:r>
            <a:endParaRPr lang="en-US" alt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89" name="Straight Connector 7"/>
          <p:cNvCxnSpPr>
            <a:stCxn id="91" idx="6"/>
          </p:cNvCxnSpPr>
          <p:nvPr>
            <p:custDataLst>
              <p:tags r:id="rId6"/>
            </p:custDataLst>
          </p:nvPr>
        </p:nvCxnSpPr>
        <p:spPr bwMode="auto">
          <a:xfrm>
            <a:off x="7752485" y="1672461"/>
            <a:ext cx="315054" cy="236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90" name="Straight Connector 6"/>
          <p:cNvCxnSpPr>
            <a:endCxn id="91" idx="2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6496887" y="2169042"/>
            <a:ext cx="1155405" cy="162245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91" name="Oval 18"/>
          <p:cNvSpPr/>
          <p:nvPr>
            <p:custDataLst>
              <p:tags r:id="rId8"/>
            </p:custDataLst>
          </p:nvPr>
        </p:nvSpPr>
        <p:spPr bwMode="auto">
          <a:xfrm>
            <a:off x="7155712" y="1557354"/>
            <a:ext cx="596773" cy="230214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50" name="Object 6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51388037"/>
              </p:ext>
            </p:extLst>
          </p:nvPr>
        </p:nvGraphicFramePr>
        <p:xfrm>
          <a:off x="293717" y="1601737"/>
          <a:ext cx="2520000" cy="215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293717" y="898713"/>
            <a:ext cx="270251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Объем НИОКТР в университете, млн. руб.</a:t>
            </a:r>
            <a:endParaRPr lang="en-US" alt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60" name="Straight Connector 7"/>
          <p:cNvCxnSpPr/>
          <p:nvPr>
            <p:custDataLst>
              <p:tags r:id="rId10"/>
            </p:custDataLst>
          </p:nvPr>
        </p:nvCxnSpPr>
        <p:spPr bwMode="auto">
          <a:xfrm>
            <a:off x="1757219" y="1787568"/>
            <a:ext cx="180742" cy="473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61" name="Straight Connector 6"/>
          <p:cNvCxnSpPr>
            <a:endCxn id="62" idx="2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589636" y="2072410"/>
            <a:ext cx="734514" cy="16483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62" name="Oval 18"/>
          <p:cNvSpPr/>
          <p:nvPr>
            <p:custDataLst>
              <p:tags r:id="rId12"/>
            </p:custDataLst>
          </p:nvPr>
        </p:nvSpPr>
        <p:spPr bwMode="auto">
          <a:xfrm>
            <a:off x="1039308" y="1670093"/>
            <a:ext cx="70412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3200" y="3785295"/>
            <a:ext cx="8813800" cy="1422006"/>
          </a:xfrm>
          <a:prstGeom prst="roundRect">
            <a:avLst>
              <a:gd name="adj" fmla="val 5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>
              <a:spcAft>
                <a:spcPts val="3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трансформации в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университетский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инновационного,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технологического 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развития Самарской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области: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SzPct val="100000"/>
              <a:buBlip>
                <a:blip r:embed="rId18"/>
              </a:buBlip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Формирование экосистемы генерации инноваций и р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азвитие среды коммерциализации технологий</a:t>
            </a:r>
          </a:p>
          <a:p>
            <a:pPr marL="171450" indent="-171450">
              <a:spcAft>
                <a:spcPts val="300"/>
              </a:spcAft>
              <a:buSzPct val="100000"/>
              <a:buBlip>
                <a:blip r:embed="rId18"/>
              </a:buBlip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Развитие социального предпринимательства в Самарской области</a:t>
            </a:r>
          </a:p>
          <a:p>
            <a:pPr marL="171450" indent="-171450">
              <a:spcAft>
                <a:spcPts val="300"/>
              </a:spcAft>
              <a:buSzPct val="100000"/>
              <a:buBlip>
                <a:blip r:embed="rId18"/>
              </a:buBlip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Создание проектно-ориентированной образовательной среды, в том числе с учетом потребностей Самарской области</a:t>
            </a:r>
          </a:p>
          <a:p>
            <a:pPr marL="171450" indent="-171450">
              <a:spcAft>
                <a:spcPts val="300"/>
              </a:spcAft>
              <a:buSzPct val="100000"/>
              <a:buBlip>
                <a:blip r:embed="rId18"/>
              </a:buBlip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Трансформация университета в центр интегрированных коммуникаций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3200" y="5317066"/>
            <a:ext cx="8813800" cy="888994"/>
          </a:xfrm>
          <a:prstGeom prst="roundRect">
            <a:avLst>
              <a:gd name="adj" fmla="val 5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Аэрокосмический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кластер: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SzPct val="100000"/>
              <a:buBlip>
                <a:blip r:embed="rId18"/>
              </a:buBlip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Реализация более 100 научно-технических проектов в интересах кластера ежегодно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SzPct val="100000"/>
              <a:buBlip>
                <a:blip r:embed="rId18"/>
              </a:buBlip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Инициация внедрения новых технологий и инновационных разработок, обеспечивающих конкурентоспособность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кластера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207" y="155920"/>
            <a:ext cx="802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ЗНАЧИМЫЕ РЕЗУЛЬТАТЫ.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ДЕЯТЕЛЬНОСТЬ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48863"/>
              </p:ext>
            </p:extLst>
          </p:nvPr>
        </p:nvGraphicFramePr>
        <p:xfrm>
          <a:off x="188627" y="854248"/>
          <a:ext cx="8789583" cy="53354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60115"/>
                <a:gridCol w="208280"/>
                <a:gridCol w="4321188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2013-2018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Планы развития на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2000"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образования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Представительство университета в Комитете ООН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космосу.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первого российского практикума ООН на базе университета с участием представителей 42 стран мира. Договоры с 4 странами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области развития национальных космических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экспертной группы по образованию</a:t>
                      </a:r>
                      <a:b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Комитете ООН по космосу.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Открытие на базе университета российского образовательного центра ООН по космическим технологиям при поддержке ГК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Роскосмос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ежегодных международных летних школ, включая космическую школу с предоставлением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тревел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-грантов иностранным студентам от Комитета ООН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космосу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студентов и специалистов развивающихся стран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российском образовательном центре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ООН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космическим технологиям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продвижение 22 англоязычных программ (информация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размещена на сайтах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StudyInRussia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QSTopUniversities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StudyPortals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и реализация устойчивого ядра востребованных иностранными абитуриентами программ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(30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англоязычных программ)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Концепция обучения на протяжении всей жизни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132 программ повышения квалификации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22 программ переподготовки.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человек ежегодно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заказам предприятий и организаций.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Введение курса технологического предпринимательства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Массовое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казание образовательных услуг физическим лицам по актуальным курсам,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 посредством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on-line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курсов на русском и английском языках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всероссийской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единой образовательной среды по аэрокосмическим направлениям.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Введение курсов социального предпринимательства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основ цифровой экономики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привлечение талантов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36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всероссийских конкурсов «Спутник»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«Универсум» для талантливых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школьников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проведением заключительного этапа в МДЦ «Артек» (число участников 8,5 тыс. человек).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олимпиад для школьников («Звезда» и др.) и бакалавров («Я – профессионал» и др.)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новых всероссийских проектов «Просто космос», «Дежурный по планете» совместно</a:t>
                      </a:r>
                      <a:b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ОЦ «Сириус» и ГК «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Роскосмос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b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(число участников 50 тыс. человек).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Олимпиада «Точка отсчета» для школьников стран СНГ (число участников 9 тыс. человек)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0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15346" b="5317"/>
          <a:stretch/>
        </p:blipFill>
        <p:spPr>
          <a:xfrm>
            <a:off x="220134" y="855130"/>
            <a:ext cx="4707466" cy="5789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503" y="166311"/>
            <a:ext cx="80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КАМПУСА УНИВЕРСИТЕТА.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ОСНОВЫ ДЛЯ РАСШИРЕНИЯ ИННОВАЦИОННОГО ПОЯСА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89813" y="846663"/>
            <a:ext cx="3776899" cy="4089404"/>
          </a:xfrm>
          <a:prstGeom prst="roundRect">
            <a:avLst>
              <a:gd name="adj" fmla="val 542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и прошли реновацию</a:t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Проекта 5-100:</a:t>
            </a: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Суперкомпьютерный центр</a:t>
            </a: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Центр космического приборостроения</a:t>
            </a: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Бизнес-инкубатор</a:t>
            </a: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Центр авиационных конструкций</a:t>
            </a: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Центр энергетических установок</a:t>
            </a: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Инжиниринговый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центр</a:t>
            </a: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Центр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управления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группировкой спутников</a:t>
            </a: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Центр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CAD-CAM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технологий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Центр космического машиностроения</a:t>
            </a: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биоресурсный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центр</a:t>
            </a: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Научная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группа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по космическому праву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Межвузовский центр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материаловедения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-центр (за пределами схемы)</a:t>
            </a:r>
          </a:p>
          <a:p>
            <a:pPr>
              <a:buSzPct val="100000"/>
              <a:defRPr/>
            </a:pPr>
            <a:endParaRPr lang="ru-RU" sz="8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 2019-2020 годы: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SzPct val="100000"/>
              <a:buFont typeface="+mj-lt"/>
              <a:buAutoNum type="arabicPeriod" startAt="14"/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Общежитие, площадь 9,5 тыс. кв. м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>
              <a:buSzPct val="100000"/>
              <a:buFont typeface="+mj-lt"/>
              <a:buAutoNum type="arabicPeriod" startAt="14"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Естественно-научный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институт;</a:t>
            </a:r>
            <a:b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центр управления проектами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 тыс. кв.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м</a:t>
            </a:r>
          </a:p>
          <a:p>
            <a:pPr marL="228600" indent="-228600">
              <a:buSzPct val="100000"/>
              <a:buFont typeface="+mj-lt"/>
              <a:buAutoNum type="arabicPeriod" startAt="14"/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Общежития (2 блока), площадь 24 тыс. кв. м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9149" y="6001517"/>
            <a:ext cx="4069435" cy="515909"/>
            <a:chOff x="5422310" y="5816851"/>
            <a:chExt cx="3634602" cy="51590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5422310" y="5816851"/>
              <a:ext cx="3634602" cy="5159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Rectangle 54"/>
            <p:cNvSpPr/>
            <p:nvPr>
              <p:custDataLst>
                <p:tags r:id="rId1"/>
              </p:custDataLst>
            </p:nvPr>
          </p:nvSpPr>
          <p:spPr bwMode="auto">
            <a:xfrm>
              <a:off x="5554349" y="6091912"/>
              <a:ext cx="214313" cy="16033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55"/>
            <p:cNvSpPr/>
            <p:nvPr>
              <p:custDataLst>
                <p:tags r:id="rId2"/>
              </p:custDataLst>
            </p:nvPr>
          </p:nvSpPr>
          <p:spPr bwMode="auto">
            <a:xfrm>
              <a:off x="5554512" y="5874213"/>
              <a:ext cx="214312" cy="160337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57"/>
            <p:cNvSpPr/>
            <p:nvPr>
              <p:custDataLst>
                <p:tags r:id="rId3"/>
              </p:custDataLst>
            </p:nvPr>
          </p:nvSpPr>
          <p:spPr bwMode="auto">
            <a:xfrm>
              <a:off x="5819462" y="6091912"/>
              <a:ext cx="682625" cy="18256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>
                  <a:solidFill>
                    <a:srgbClr val="333F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т</a:t>
              </a:r>
              <a:r>
                <a:rPr kumimoji="0" lang="ru-RU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F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ерритории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F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потенциального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развития более 9,5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га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Rectangle 56"/>
            <p:cNvSpPr/>
            <p:nvPr>
              <p:custDataLst>
                <p:tags r:id="rId4"/>
              </p:custDataLst>
            </p:nvPr>
          </p:nvSpPr>
          <p:spPr bwMode="auto">
            <a:xfrm>
              <a:off x="5819624" y="5858311"/>
              <a:ext cx="623888" cy="18256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333F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фактическая территория университета 60 га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5147242" y="5055856"/>
            <a:ext cx="3662040" cy="1157114"/>
          </a:xfrm>
          <a:prstGeom prst="roundRect">
            <a:avLst>
              <a:gd name="adj" fmla="val 5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/>
          <a:lstStyle/>
          <a:p>
            <a:pPr>
              <a:buSzPct val="100000"/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Используя синергетический эффект объединения СГАУ и СамГУ, на территориях потенциального развития планируется создание межотраслевого научно-инновационного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хаба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с участием предприятий реального сектора экономики</a:t>
            </a:r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9270" y="2659558"/>
            <a:ext cx="3846286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XTd8u8kW7SIjvv2Af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WB0NcDakWzr.BlU2Ey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XTd8u8kW7SIjvv2AfN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WB0NcDakWzr.BlU2Ey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WB0NcDakWzr.BlU2EyS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XTd8u8kW7SIjvv2Af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WB0NcDakWzr.BlU2Ey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XTd8u8kW7SIjvv2AfN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XKGtlAoE.6W4YeF62Uf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rXjZr.NEOQI_IL3YMG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iWl2hnVUiEtBi9sJ_s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sCrouFpEu8V5RKiDQM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XTd8u8kW7SIjvv2AfN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9039</TotalTime>
  <Words>852</Words>
  <Application>Microsoft Office PowerPoint</Application>
  <PresentationFormat>Экран (4:3)</PresentationFormat>
  <Paragraphs>211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Bogatyrev</dc:creator>
  <cp:lastModifiedBy>Владимир Богатырев</cp:lastModifiedBy>
  <cp:revision>388</cp:revision>
  <cp:lastPrinted>2018-10-05T08:11:05Z</cp:lastPrinted>
  <dcterms:created xsi:type="dcterms:W3CDTF">2016-03-09T10:31:39Z</dcterms:created>
  <dcterms:modified xsi:type="dcterms:W3CDTF">2018-10-08T15:31:01Z</dcterms:modified>
</cp:coreProperties>
</file>