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58" r:id="rId3"/>
    <p:sldId id="269" r:id="rId4"/>
    <p:sldId id="280" r:id="rId5"/>
    <p:sldId id="277" r:id="rId6"/>
    <p:sldId id="283" r:id="rId7"/>
    <p:sldId id="279" r:id="rId8"/>
    <p:sldId id="281" r:id="rId9"/>
    <p:sldId id="267" r:id="rId10"/>
  </p:sldIdLst>
  <p:sldSz cx="9144000" cy="6858000" type="screen4x3"/>
  <p:notesSz cx="6735763" cy="9866313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Юлия Сурганова" initials="ЮС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22" autoAdjust="0"/>
    <p:restoredTop sz="96000" autoAdjust="0"/>
  </p:normalViewPr>
  <p:slideViewPr>
    <p:cSldViewPr snapToGrid="0">
      <p:cViewPr varScale="1">
        <p:scale>
          <a:sx n="83" d="100"/>
          <a:sy n="83" d="100"/>
        </p:scale>
        <p:origin x="90" y="7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671834625322998E-2"/>
          <c:y val="1.7925781250000002E-2"/>
          <c:w val="0.96899224806201545"/>
          <c:h val="0.795421440972222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ED7D31">
                  <a:lumMod val="60000"/>
                  <a:lumOff val="40000"/>
                </a:srgb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4472C4">
                  <a:lumMod val="40000"/>
                  <a:lumOff val="60000"/>
                </a:srgb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2013</c:v>
                </c:pt>
                <c:pt idx="1">
                  <c:v>2018</c:v>
                </c:pt>
                <c:pt idx="2">
                  <c:v>2020             (new plan)</c:v>
                </c:pt>
                <c:pt idx="3">
                  <c:v>Average in       5-100 Project</c:v>
                </c:pt>
              </c:strCache>
            </c:strRef>
          </c:cat>
          <c:val>
            <c:numRef>
              <c:f>Sheet1!$B$2:$E$2</c:f>
              <c:numCache>
                <c:formatCode>""#\ ##0.0"";""\-""#\ ##0.0""</c:formatCode>
                <c:ptCount val="4"/>
                <c:pt idx="0" formatCode="General">
                  <c:v>0.68</c:v>
                </c:pt>
                <c:pt idx="1">
                  <c:v>3.12</c:v>
                </c:pt>
                <c:pt idx="2">
                  <c:v>5.2</c:v>
                </c:pt>
                <c:pt idx="3">
                  <c:v>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-761747616"/>
        <c:axId val="-761746528"/>
      </c:barChart>
      <c:catAx>
        <c:axId val="-76174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>
            <a:solidFill>
              <a:schemeClr val="tx1"/>
            </a:solidFill>
            <a:prstDash val="solid"/>
          </a:ln>
        </c:spPr>
        <c:crossAx val="-761746528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-761746528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-7617476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4.027473958333333E-2"/>
          <c:w val="0.97953741457714094"/>
          <c:h val="0.733673177083333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ysClr val="windowText" lastClr="000000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ED7D31">
                  <a:lumMod val="60000"/>
                  <a:lumOff val="40000"/>
                </a:srgbClr>
              </a:solidFill>
              <a:ln w="12700">
                <a:solidFill>
                  <a:sysClr val="windowText" lastClr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4472C4">
                  <a:lumMod val="40000"/>
                  <a:lumOff val="60000"/>
                </a:srgbClr>
              </a:solidFill>
              <a:ln w="12700">
                <a:solidFill>
                  <a:sysClr val="windowText" lastClr="000000"/>
                </a:solidFill>
                <a:prstDash val="solid"/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2013</c:v>
                </c:pt>
                <c:pt idx="1">
                  <c:v>2018</c:v>
                </c:pt>
                <c:pt idx="2">
                  <c:v>2020                 (new plan)</c:v>
                </c:pt>
                <c:pt idx="3">
                  <c:v>Average in       5-100 Project</c:v>
                </c:pt>
              </c:strCache>
            </c:strRef>
          </c:cat>
          <c:val>
            <c:numRef>
              <c:f>Sheet1!$B$2:$E$2</c:f>
              <c:numCache>
                <c:formatCode>""#\ ##0.0"";""\-""#\ ##0.0""</c:formatCode>
                <c:ptCount val="4"/>
                <c:pt idx="0" formatCode="General">
                  <c:v>0.74</c:v>
                </c:pt>
                <c:pt idx="1">
                  <c:v>8.27</c:v>
                </c:pt>
                <c:pt idx="2">
                  <c:v>12.6</c:v>
                </c:pt>
                <c:pt idx="3">
                  <c:v>19.600000000000001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axId val="-761749248"/>
        <c:axId val="-761748160"/>
      </c:barChart>
      <c:catAx>
        <c:axId val="-761749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 cmpd="sng">
            <a:solidFill>
              <a:sysClr val="windowText" lastClr="000000"/>
            </a:solidFill>
            <a:prstDash val="solid"/>
          </a:ln>
        </c:spPr>
        <c:crossAx val="-7617481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76174816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761749248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671834625322998E-2"/>
          <c:y val="2.3437934027777777E-2"/>
          <c:w val="0.96899224806201545"/>
          <c:h val="0.78990928819444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ED7D31">
                  <a:lumMod val="60000"/>
                  <a:lumOff val="40000"/>
                </a:srgb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4472C4">
                  <a:lumMod val="40000"/>
                  <a:lumOff val="60000"/>
                </a:srgb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2013</c:v>
                </c:pt>
                <c:pt idx="1">
                  <c:v>2018</c:v>
                </c:pt>
                <c:pt idx="2">
                  <c:v>2020              (new plan)</c:v>
                </c:pt>
                <c:pt idx="3">
                  <c:v>Reference universities*</c:v>
                </c:pt>
              </c:strCache>
            </c:strRef>
          </c:cat>
          <c:val>
            <c:numRef>
              <c:f>Sheet1!$B$2:$E$2</c:f>
              <c:numCache>
                <c:formatCode>""#\ ##0.0"";""\-""#\ ##0.0""</c:formatCode>
                <c:ptCount val="4"/>
                <c:pt idx="0" formatCode="General">
                  <c:v>0.2</c:v>
                </c:pt>
                <c:pt idx="1">
                  <c:v>6.1</c:v>
                </c:pt>
                <c:pt idx="2">
                  <c:v>12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-761745984"/>
        <c:axId val="-684987824"/>
      </c:barChart>
      <c:catAx>
        <c:axId val="-761745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>
            <a:solidFill>
              <a:schemeClr val="tx1"/>
            </a:solidFill>
            <a:prstDash val="solid"/>
          </a:ln>
        </c:spPr>
        <c:crossAx val="-684987824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-684987824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-7617459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3.4762586805555558E-2"/>
          <c:w val="0.97953741457714094"/>
          <c:h val="0.739185329861111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ysClr val="windowText" lastClr="000000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ED7D31">
                  <a:lumMod val="60000"/>
                  <a:lumOff val="40000"/>
                </a:srgbClr>
              </a:solidFill>
              <a:ln w="12700">
                <a:solidFill>
                  <a:sysClr val="windowText" lastClr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4472C4">
                  <a:lumMod val="40000"/>
                  <a:lumOff val="60000"/>
                </a:srgbClr>
              </a:solidFill>
              <a:ln w="12700">
                <a:solidFill>
                  <a:sysClr val="windowText" lastClr="000000"/>
                </a:solidFill>
                <a:prstDash val="solid"/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Sheet1!$B$1:$E$1</c:f>
              <c:strCache>
                <c:ptCount val="4"/>
                <c:pt idx="0">
                  <c:v>2013</c:v>
                </c:pt>
                <c:pt idx="1">
                  <c:v>2018</c:v>
                </c:pt>
                <c:pt idx="2">
                  <c:v>2020             (new plan)</c:v>
                </c:pt>
                <c:pt idx="3">
                  <c:v>Reference universities*</c:v>
                </c:pt>
              </c:strCache>
            </c:strRef>
          </c:cat>
          <c:val>
            <c:numRef>
              <c:f>Sheet1!$B$2:$E$2</c:f>
              <c:numCache>
                <c:formatCode>""#\ ##0.0"";""\-""#\ ##0.0""</c:formatCode>
                <c:ptCount val="4"/>
                <c:pt idx="0" formatCode="General">
                  <c:v>3.9</c:v>
                </c:pt>
                <c:pt idx="1">
                  <c:v>7.3</c:v>
                </c:pt>
                <c:pt idx="2">
                  <c:v>13.8</c:v>
                </c:pt>
                <c:pt idx="3">
                  <c:v>13.8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axId val="-684991632"/>
        <c:axId val="-684991088"/>
      </c:barChart>
      <c:catAx>
        <c:axId val="-684991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 cmpd="sng">
            <a:solidFill>
              <a:sysClr val="windowText" lastClr="000000"/>
            </a:solidFill>
            <a:prstDash val="solid"/>
          </a:ln>
        </c:spPr>
        <c:crossAx val="-684991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68499108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684991632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671834625322998E-2"/>
          <c:y val="1.7925781250000002E-2"/>
          <c:w val="0.96899224806201545"/>
          <c:h val="0.795421440972222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ED7D31">
                  <a:lumMod val="60000"/>
                  <a:lumOff val="40000"/>
                </a:srgbClr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2013</c:v>
                </c:pt>
                <c:pt idx="1">
                  <c:v>2018</c:v>
                </c:pt>
                <c:pt idx="2">
                  <c:v>2020 (plan)</c:v>
                </c:pt>
              </c:strCache>
            </c:strRef>
          </c:cat>
          <c:val>
            <c:numRef>
              <c:f>Sheet1!$B$2:$D$2</c:f>
              <c:numCache>
                <c:formatCode>""#\ ##0"";""\-""#\ ##0""</c:formatCode>
                <c:ptCount val="3"/>
                <c:pt idx="0" formatCode="General">
                  <c:v>243</c:v>
                </c:pt>
                <c:pt idx="1">
                  <c:v>1345</c:v>
                </c:pt>
                <c:pt idx="2">
                  <c:v>1600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-684993808"/>
        <c:axId val="-684987280"/>
      </c:barChart>
      <c:catAx>
        <c:axId val="-68499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>
            <a:solidFill>
              <a:schemeClr val="tx1"/>
            </a:solidFill>
            <a:prstDash val="solid"/>
          </a:ln>
        </c:spPr>
        <c:crossAx val="-684987280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-684987280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-68499380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4.027473958333333E-2"/>
          <c:w val="0.97953741457714094"/>
          <c:h val="0.733673177083333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ysClr val="windowText" lastClr="000000"/>
              </a:solidFill>
              <a:prstDash val="solid"/>
            </a:ln>
          </c:spPr>
          <c:invertIfNegative val="0"/>
          <c:dPt>
            <c:idx val="2"/>
            <c:invertIfNegative val="0"/>
            <c:bubble3D val="0"/>
            <c:spPr>
              <a:solidFill>
                <a:srgbClr val="ED7D31">
                  <a:lumMod val="60000"/>
                  <a:lumOff val="40000"/>
                </a:srgbClr>
              </a:solidFill>
              <a:ln w="12700">
                <a:solidFill>
                  <a:sysClr val="windowText" lastClr="000000"/>
                </a:solidFill>
                <a:prstDash val="solid"/>
              </a:ln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2013</c:v>
                </c:pt>
                <c:pt idx="1">
                  <c:v>2018</c:v>
                </c:pt>
                <c:pt idx="2">
                  <c:v>2020 (plan)</c:v>
                </c:pt>
              </c:strCache>
            </c:strRef>
          </c:cat>
          <c:val>
            <c:numRef>
              <c:f>Sheet1!$B$2:$D$2</c:f>
              <c:numCache>
                <c:formatCode>0</c:formatCode>
                <c:ptCount val="3"/>
                <c:pt idx="0">
                  <c:v>72</c:v>
                </c:pt>
                <c:pt idx="1">
                  <c:v>74</c:v>
                </c:pt>
                <c:pt idx="2">
                  <c:v>75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axId val="-684979120"/>
        <c:axId val="-684982928"/>
      </c:barChart>
      <c:catAx>
        <c:axId val="-68497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 cmpd="sng">
            <a:solidFill>
              <a:sysClr val="windowText" lastClr="000000"/>
            </a:solidFill>
            <a:prstDash val="solid"/>
          </a:ln>
        </c:spPr>
        <c:crossAx val="-6849829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68498292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-684979120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671834625322998E-2"/>
          <c:y val="0.11689912009216916"/>
          <c:w val="0.96899224806201545"/>
          <c:h val="0.756536756042058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-9.2393112561059377E-17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Sheet1!$B$2:$C$2</c:f>
              <c:numCache>
                <c:formatCode>""#\ ##0"";""\-""#\ ##0""</c:formatCode>
                <c:ptCount val="2"/>
                <c:pt idx="0" formatCode="General">
                  <c:v>12</c:v>
                </c:pt>
                <c:pt idx="1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-684985648"/>
        <c:axId val="-684986192"/>
      </c:barChart>
      <c:catAx>
        <c:axId val="-684985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>
            <a:solidFill>
              <a:schemeClr val="tx1"/>
            </a:solidFill>
            <a:prstDash val="solid"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-684986192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-684986192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-68498564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7.2046730747535107E-2"/>
          <c:w val="0.97953741457714094"/>
          <c:h val="0.80153146537280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ysClr val="windowText" lastClr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Sheet1!$B$2:$C$2</c:f>
              <c:numCache>
                <c:formatCode>""#\ ##0"";""\-""#\ ##0""</c:formatCode>
                <c:ptCount val="2"/>
                <c:pt idx="0" formatCode="General">
                  <c:v>107</c:v>
                </c:pt>
                <c:pt idx="1">
                  <c:v>458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00"/>
        <c:axId val="-684989456"/>
        <c:axId val="-684988912"/>
      </c:barChart>
      <c:catAx>
        <c:axId val="-684989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2700" cmpd="sng">
            <a:solidFill>
              <a:sysClr val="windowText" lastClr="000000"/>
            </a:solidFill>
            <a:prstDash val="solid"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-6849889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68498891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-684989456"/>
        <c:crosses val="autoZero"/>
        <c:crossBetween val="between"/>
        <c:majorUnit val="1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0671834625322998E-2"/>
          <c:y val="1.7925781250000002E-2"/>
          <c:w val="0.96899224806201545"/>
          <c:h val="0.860937301587301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Sheet1!$B$1:$C$1</c:f>
              <c:numCache>
                <c:formatCode>General</c:formatCode>
                <c:ptCount val="2"/>
                <c:pt idx="0">
                  <c:v>2013</c:v>
                </c:pt>
                <c:pt idx="1">
                  <c:v>2018</c:v>
                </c:pt>
              </c:numCache>
            </c:numRef>
          </c:cat>
          <c:val>
            <c:numRef>
              <c:f>Sheet1!$B$2:$C$2</c:f>
              <c:numCache>
                <c:formatCode>""#\ ##0"";""\-""#\ ##0""</c:formatCode>
                <c:ptCount val="2"/>
                <c:pt idx="0" formatCode="General">
                  <c:v>453</c:v>
                </c:pt>
                <c:pt idx="1">
                  <c:v>1050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axId val="-684990544"/>
        <c:axId val="-684988368"/>
      </c:barChart>
      <c:catAx>
        <c:axId val="-684990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12700">
            <a:solidFill>
              <a:schemeClr val="tx1"/>
            </a:solidFill>
            <a:prstDash val="solid"/>
          </a:ln>
        </c:spPr>
        <c:txPr>
          <a:bodyPr/>
          <a:lstStyle/>
          <a:p>
            <a:pPr>
              <a:defRPr sz="1200"/>
            </a:pPr>
            <a:endParaRPr lang="ru-RU"/>
          </a:p>
        </c:txPr>
        <c:crossAx val="-684988368"/>
        <c:crossesAt val="0"/>
        <c:auto val="0"/>
        <c:lblAlgn val="ctr"/>
        <c:lblOffset val="100"/>
        <c:tickLblSkip val="1"/>
        <c:tickMarkSkip val="1"/>
        <c:noMultiLvlLbl val="0"/>
      </c:catAx>
      <c:valAx>
        <c:axId val="-684988368"/>
        <c:scaling>
          <c:orientation val="minMax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-6849905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 b="0" i="0" u="none" strike="noStrike" baseline="0">
          <a:solidFill>
            <a:schemeClr val="tx1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5029"/>
          </a:xfrm>
          <a:prstGeom prst="rect">
            <a:avLst/>
          </a:prstGeom>
        </p:spPr>
        <p:txBody>
          <a:bodyPr vert="horz" lIns="90319" tIns="45160" rIns="90319" bIns="4516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3" y="1"/>
            <a:ext cx="2918831" cy="495029"/>
          </a:xfrm>
          <a:prstGeom prst="rect">
            <a:avLst/>
          </a:prstGeom>
        </p:spPr>
        <p:txBody>
          <a:bodyPr vert="horz" lIns="90319" tIns="45160" rIns="90319" bIns="45160" rtlCol="0"/>
          <a:lstStyle>
            <a:lvl1pPr algn="r">
              <a:defRPr sz="1200"/>
            </a:lvl1pPr>
          </a:lstStyle>
          <a:p>
            <a:pPr rtl="0"/>
            <a:r>
              <a:rPr lang="ru-RU" smtClean="0"/>
              <a:t>03.10.2018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5028"/>
          </a:xfrm>
          <a:prstGeom prst="rect">
            <a:avLst/>
          </a:prstGeom>
        </p:spPr>
        <p:txBody>
          <a:bodyPr vert="horz" lIns="90319" tIns="45160" rIns="90319" bIns="4516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5028"/>
          </a:xfrm>
          <a:prstGeom prst="rect">
            <a:avLst/>
          </a:prstGeom>
        </p:spPr>
        <p:txBody>
          <a:bodyPr vert="horz" lIns="90319" tIns="45160" rIns="90319" bIns="45160" rtlCol="0" anchor="b"/>
          <a:lstStyle>
            <a:lvl1pPr algn="r">
              <a:defRPr sz="1200"/>
            </a:lvl1pPr>
          </a:lstStyle>
          <a:p>
            <a:pPr rtl="0"/>
            <a:fld id="{FD0BA8AA-42F8-4C77-991F-4BE6801E8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638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en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smtClean="0"/>
              <a:t>03.10.2018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28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"/>
              <a:t>Образец текста</a:t>
            </a:r>
          </a:p>
          <a:p>
            <a:pPr lvl="1" rtl="0"/>
            <a:r>
              <a:rPr lang="en"/>
              <a:t>Второй уровень</a:t>
            </a:r>
          </a:p>
          <a:p>
            <a:pPr lvl="2" rtl="0"/>
            <a:r>
              <a:rPr lang="en"/>
              <a:t>Третий уровень</a:t>
            </a:r>
          </a:p>
          <a:p>
            <a:pPr lvl="3" rtl="0"/>
            <a:r>
              <a:rPr lang="en"/>
              <a:t>Четвертый уровень</a:t>
            </a:r>
          </a:p>
          <a:p>
            <a:pPr lvl="4" rtl="0"/>
            <a:r>
              <a:rPr lang="en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smtClean="0"/>
              <a:t>03.10.2018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7970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 rtlCol="0"/>
          <a:lstStyle/>
          <a:p>
            <a:pPr rtl="0"/>
            <a:r>
              <a:rPr lang="en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 rtlCol="0"/>
          <a:lstStyle/>
          <a:p>
            <a:pPr lvl="0" rtl="0"/>
            <a:r>
              <a:rPr lang="en"/>
              <a:t>Образец текста</a:t>
            </a:r>
          </a:p>
          <a:p>
            <a:pPr lvl="1" rtl="0"/>
            <a:r>
              <a:rPr lang="en"/>
              <a:t>Второй уровень</a:t>
            </a:r>
          </a:p>
          <a:p>
            <a:pPr lvl="2" rtl="0"/>
            <a:r>
              <a:rPr lang="en"/>
              <a:t>Третий уровень</a:t>
            </a:r>
          </a:p>
          <a:p>
            <a:pPr lvl="3" rtl="0"/>
            <a:r>
              <a:rPr lang="en"/>
              <a:t>Четвертый уровень</a:t>
            </a:r>
          </a:p>
          <a:p>
            <a:pPr lvl="4" rtl="0"/>
            <a:r>
              <a:rPr lang="en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smtClean="0"/>
              <a:t>03.10.2018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15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"/>
              <a:t>Образец текста</a:t>
            </a:r>
          </a:p>
          <a:p>
            <a:pPr lvl="1" rtl="0"/>
            <a:r>
              <a:rPr lang="en"/>
              <a:t>Второй уровень</a:t>
            </a:r>
          </a:p>
          <a:p>
            <a:pPr lvl="2" rtl="0"/>
            <a:r>
              <a:rPr lang="en"/>
              <a:t>Третий уровень</a:t>
            </a:r>
          </a:p>
          <a:p>
            <a:pPr lvl="3" rtl="0"/>
            <a:r>
              <a:rPr lang="en"/>
              <a:t>Четвертый уровень</a:t>
            </a:r>
          </a:p>
          <a:p>
            <a:pPr lvl="4" rtl="0"/>
            <a:r>
              <a:rPr lang="en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smtClean="0"/>
              <a:t>03.10.2018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3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en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smtClean="0"/>
              <a:t>03.10.2018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392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 rtlCol="0"/>
          <a:lstStyle/>
          <a:p>
            <a:pPr lvl="0" rtl="0"/>
            <a:r>
              <a:rPr lang="en"/>
              <a:t>Образец текста</a:t>
            </a:r>
          </a:p>
          <a:p>
            <a:pPr lvl="1" rtl="0"/>
            <a:r>
              <a:rPr lang="en"/>
              <a:t>Второй уровень</a:t>
            </a:r>
          </a:p>
          <a:p>
            <a:pPr lvl="2" rtl="0"/>
            <a:r>
              <a:rPr lang="en"/>
              <a:t>Третий уровень</a:t>
            </a:r>
          </a:p>
          <a:p>
            <a:pPr lvl="3" rtl="0"/>
            <a:r>
              <a:rPr lang="en"/>
              <a:t>Четвертый уровень</a:t>
            </a:r>
          </a:p>
          <a:p>
            <a:pPr lvl="4" rtl="0"/>
            <a:r>
              <a:rPr lang="en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 rtlCol="0"/>
          <a:lstStyle/>
          <a:p>
            <a:pPr lvl="0" rtl="0"/>
            <a:r>
              <a:rPr lang="en"/>
              <a:t>Образец текста</a:t>
            </a:r>
          </a:p>
          <a:p>
            <a:pPr lvl="1" rtl="0"/>
            <a:r>
              <a:rPr lang="en"/>
              <a:t>Второй уровень</a:t>
            </a:r>
          </a:p>
          <a:p>
            <a:pPr lvl="2" rtl="0"/>
            <a:r>
              <a:rPr lang="en"/>
              <a:t>Третий уровень</a:t>
            </a:r>
          </a:p>
          <a:p>
            <a:pPr lvl="3" rtl="0"/>
            <a:r>
              <a:rPr lang="en"/>
              <a:t>Четвертый уровень</a:t>
            </a:r>
          </a:p>
          <a:p>
            <a:pPr lvl="4" rtl="0"/>
            <a:r>
              <a:rPr lang="en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smtClean="0"/>
              <a:t>03.10.2018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770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 rtlCol="0"/>
          <a:lstStyle/>
          <a:p>
            <a:pPr rtl="0"/>
            <a:r>
              <a:rPr lang="en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 rtlCol="0"/>
          <a:lstStyle/>
          <a:p>
            <a:pPr lvl="0" rtl="0"/>
            <a:r>
              <a:rPr lang="en"/>
              <a:t>Образец текста</a:t>
            </a:r>
          </a:p>
          <a:p>
            <a:pPr lvl="1" rtl="0"/>
            <a:r>
              <a:rPr lang="en"/>
              <a:t>Второй уровень</a:t>
            </a:r>
          </a:p>
          <a:p>
            <a:pPr lvl="2" rtl="0"/>
            <a:r>
              <a:rPr lang="en"/>
              <a:t>Третий уровень</a:t>
            </a:r>
          </a:p>
          <a:p>
            <a:pPr lvl="3" rtl="0"/>
            <a:r>
              <a:rPr lang="en"/>
              <a:t>Четвертый уровень</a:t>
            </a:r>
          </a:p>
          <a:p>
            <a:pPr lvl="4" rtl="0"/>
            <a:r>
              <a:rPr lang="en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 rtlCol="0"/>
          <a:lstStyle/>
          <a:p>
            <a:pPr lvl="0" rtl="0"/>
            <a:r>
              <a:rPr lang="en"/>
              <a:t>Образец текста</a:t>
            </a:r>
          </a:p>
          <a:p>
            <a:pPr lvl="1" rtl="0"/>
            <a:r>
              <a:rPr lang="en"/>
              <a:t>Второй уровень</a:t>
            </a:r>
          </a:p>
          <a:p>
            <a:pPr lvl="2" rtl="0"/>
            <a:r>
              <a:rPr lang="en"/>
              <a:t>Третий уровень</a:t>
            </a:r>
          </a:p>
          <a:p>
            <a:pPr lvl="3" rtl="0"/>
            <a:r>
              <a:rPr lang="en"/>
              <a:t>Четвертый уровень</a:t>
            </a:r>
          </a:p>
          <a:p>
            <a:pPr lvl="4" rtl="0"/>
            <a:r>
              <a:rPr lang="en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smtClean="0"/>
              <a:t>03.10.2018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9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smtClean="0"/>
              <a:t>03.10.2018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72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smtClean="0"/>
              <a:t>03.10.2018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732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n"/>
              <a:t>Образец текста</a:t>
            </a:r>
          </a:p>
          <a:p>
            <a:pPr lvl="1" rtl="0"/>
            <a:r>
              <a:rPr lang="en"/>
              <a:t>Второй уровень</a:t>
            </a:r>
          </a:p>
          <a:p>
            <a:pPr lvl="2" rtl="0"/>
            <a:r>
              <a:rPr lang="en"/>
              <a:t>Третий уровень</a:t>
            </a:r>
          </a:p>
          <a:p>
            <a:pPr lvl="3" rtl="0"/>
            <a:r>
              <a:rPr lang="en"/>
              <a:t>Четвертый уровень</a:t>
            </a:r>
          </a:p>
          <a:p>
            <a:pPr lvl="4" rtl="0"/>
            <a:r>
              <a:rPr lang="en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smtClean="0"/>
              <a:t>03.10.2018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095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ru-RU" smtClean="0"/>
              <a:t>03.10.2018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277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"/>
              <a:t>Образец текста</a:t>
            </a:r>
          </a:p>
          <a:p>
            <a:pPr lvl="1" rtl="0"/>
            <a:r>
              <a:rPr lang="en"/>
              <a:t>Второй уровень</a:t>
            </a:r>
          </a:p>
          <a:p>
            <a:pPr lvl="2" rtl="0"/>
            <a:r>
              <a:rPr lang="en"/>
              <a:t>Третий уровень</a:t>
            </a:r>
          </a:p>
          <a:p>
            <a:pPr lvl="3" rtl="0"/>
            <a:r>
              <a:rPr lang="en"/>
              <a:t>Четвертый уровень</a:t>
            </a:r>
          </a:p>
          <a:p>
            <a:pPr lvl="4" rtl="0"/>
            <a:r>
              <a:rPr lang="en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smtClean="0"/>
              <a:t>03.10.2018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3320F9EB-2112-4866-8AFC-0758B0B74D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013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chart" Target="../charts/char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chart" Target="../charts/chart1.xml"/><Relationship Id="rId5" Type="http://schemas.openxmlformats.org/officeDocument/2006/relationships/tags" Target="../tags/tag5.xml"/><Relationship Id="rId10" Type="http://schemas.openxmlformats.org/officeDocument/2006/relationships/image" Target="../media/image3.jp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chart" Target="../charts/chart5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chart" Target="../charts/chart4.xml"/><Relationship Id="rId2" Type="http://schemas.openxmlformats.org/officeDocument/2006/relationships/tags" Target="../tags/tag10.xml"/><Relationship Id="rId16" Type="http://schemas.openxmlformats.org/officeDocument/2006/relationships/chart" Target="../charts/chart3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image" Target="../media/image3.jpg"/><Relationship Id="rId10" Type="http://schemas.openxmlformats.org/officeDocument/2006/relationships/tags" Target="../tags/tag18.xml"/><Relationship Id="rId19" Type="http://schemas.openxmlformats.org/officeDocument/2006/relationships/chart" Target="../charts/chart6.xml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4.gif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chart" Target="../charts/chart9.xml"/><Relationship Id="rId2" Type="http://schemas.openxmlformats.org/officeDocument/2006/relationships/tags" Target="../tags/tag23.xml"/><Relationship Id="rId16" Type="http://schemas.openxmlformats.org/officeDocument/2006/relationships/chart" Target="../charts/chart8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5" Type="http://schemas.openxmlformats.org/officeDocument/2006/relationships/tags" Target="../tags/tag26.xml"/><Relationship Id="rId15" Type="http://schemas.openxmlformats.org/officeDocument/2006/relationships/chart" Target="../charts/chart7.xml"/><Relationship Id="rId10" Type="http://schemas.openxmlformats.org/officeDocument/2006/relationships/tags" Target="../tags/tag31.xml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5.emf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3.jpg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46527" y="3133147"/>
            <a:ext cx="3831772" cy="707886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0"/>
            <a:r>
              <a:rPr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Roadmap</a:t>
            </a:r>
            <a:r>
              <a:rPr dirty="0"/>
              <a:t> </a:t>
            </a:r>
            <a:r>
              <a:rPr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39270" y="4866959"/>
            <a:ext cx="3846286" cy="584775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0"/>
            <a:r>
              <a:rPr lang="en-US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Vice-Rector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Vladimir D. Bogatyrev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9270" y="6077923"/>
            <a:ext cx="3846286" cy="338554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0"/>
            <a:r>
              <a:rPr lang="en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October 2018, Kaliningrad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47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35831" y="161600"/>
            <a:ext cx="7946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FOCUSING STRATEGIC PRIORITIES.</a:t>
            </a:r>
            <a:endParaRPr lang="en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e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MAJOR </a:t>
            </a:r>
            <a:r>
              <a:rPr lang="e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CHALLENGES. </a:t>
            </a:r>
            <a:r>
              <a:rPr lang="e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FAILURES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1207" y="882523"/>
            <a:ext cx="4320951" cy="3129531"/>
          </a:xfrm>
          <a:prstGeom prst="roundRect">
            <a:avLst>
              <a:gd name="adj" fmla="val 542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36000" rtlCol="0" anchor="t"/>
          <a:lstStyle/>
          <a:p>
            <a:pPr rtl="0"/>
            <a:r>
              <a:rPr lang="e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challenges:</a:t>
            </a:r>
          </a:p>
          <a:p>
            <a:pPr marL="171450" indent="-171450" rtl="0">
              <a:buSzPct val="100000"/>
              <a:buBlip>
                <a:blip r:embed="rId3"/>
              </a:buBlip>
              <a:defRPr/>
            </a:pP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Exclusive</a:t>
            </a:r>
            <a:r>
              <a:rPr lang="en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 </a:t>
            </a:r>
            <a:r>
              <a:rPr lang="en" sz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role of the </a:t>
            </a:r>
            <a:r>
              <a:rPr lang="en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University </a:t>
            </a:r>
            <a:r>
              <a:rPr lang="en" sz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in the aerospace </a:t>
            </a:r>
            <a:r>
              <a:rPr lang="en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industry</a:t>
            </a: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:</a:t>
            </a:r>
            <a:endParaRPr lang="en" sz="1200" dirty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361950" lvl="1" indent="-180975" rtl="0">
              <a:buSzPct val="100000"/>
              <a:buBlip>
                <a:blip r:embed="rId3"/>
              </a:buBlip>
              <a:defRPr/>
            </a:pPr>
            <a:r>
              <a:rPr lang="en" sz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Design of </a:t>
            </a:r>
            <a:r>
              <a:rPr lang="en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Russian </a:t>
            </a:r>
            <a:r>
              <a:rPr lang="en" sz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super-heavy rocket</a:t>
            </a:r>
          </a:p>
          <a:p>
            <a:pPr marL="361950" lvl="1" indent="-180975" rtl="0">
              <a:buSzPct val="100000"/>
              <a:buBlip>
                <a:blip r:embed="rId3"/>
              </a:buBlip>
              <a:defRPr/>
            </a:pPr>
            <a:r>
              <a:rPr lang="en" sz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Commercialization of </a:t>
            </a:r>
            <a:r>
              <a:rPr lang="en-US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“</a:t>
            </a:r>
            <a:r>
              <a:rPr lang="en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S7 Space” </a:t>
            </a:r>
            <a:r>
              <a:rPr lang="en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services</a:t>
            </a:r>
            <a:endParaRPr lang="en" sz="1200" dirty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361950" lvl="1" indent="-180975">
              <a:buSzPct val="100000"/>
              <a:buBlip>
                <a:blip r:embed="rId3"/>
              </a:buBlip>
              <a:defRPr/>
            </a:pPr>
            <a:r>
              <a:rPr lang="en" sz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Coordinating </a:t>
            </a:r>
            <a:r>
              <a:rPr lang="en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workflow </a:t>
            </a:r>
            <a:r>
              <a:rPr lang="en" sz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of Samara </a:t>
            </a:r>
            <a:r>
              <a:rPr lang="en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Regional</a:t>
            </a:r>
            <a:br>
              <a:rPr lang="en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lang="en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Aerospace Industry Cluster</a:t>
            </a:r>
            <a:endParaRPr lang="en" sz="1200" dirty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171450" indent="-171450" rtl="0">
              <a:buSzPct val="100000"/>
              <a:buBlip>
                <a:blip r:embed="rId3"/>
              </a:buBlip>
              <a:defRPr/>
            </a:pPr>
            <a:r>
              <a:rPr lang="en" sz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Development of digital </a:t>
            </a:r>
            <a:r>
              <a:rPr lang="en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economy:</a:t>
            </a:r>
            <a:endParaRPr lang="en" sz="1200" dirty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361950" lvl="1" indent="-180975">
              <a:buSzPct val="100000"/>
              <a:buBlip>
                <a:blip r:embed="rId3"/>
              </a:buBlip>
              <a:defRPr/>
            </a:pPr>
            <a:r>
              <a:rPr lang="en" sz="12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Commercial use </a:t>
            </a:r>
            <a:r>
              <a:rPr lang="en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of geoinformational </a:t>
            </a:r>
            <a:r>
              <a:rPr lang="en" sz="12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services</a:t>
            </a:r>
            <a:br>
              <a:rPr lang="en" sz="12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lang="en" sz="12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and </a:t>
            </a:r>
            <a:r>
              <a:rPr lang="en-CA" sz="12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Earth remote sensing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361950" lvl="1" indent="-180975">
              <a:buSzPct val="100000"/>
              <a:buBlip>
                <a:blip r:embed="rId3"/>
              </a:buBlip>
              <a:defRPr/>
            </a:pPr>
            <a:r>
              <a:rPr lang="en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Commercial use of Big Data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361950" lvl="1" indent="-180975" rtl="0">
              <a:buSzPct val="100000"/>
              <a:buBlip>
                <a:blip r:embed="rId3"/>
              </a:buBlip>
              <a:defRPr/>
            </a:pPr>
            <a:r>
              <a:rPr lang="en" sz="12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Computerization </a:t>
            </a:r>
            <a:r>
              <a:rPr lang="en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of social sciences and </a:t>
            </a:r>
            <a:r>
              <a:rPr lang="en" sz="12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humanities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171450" indent="-171450">
              <a:buSzPct val="100000"/>
              <a:buBlip>
                <a:blip r:embed="rId3"/>
              </a:buBlip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Transition to the </a:t>
            </a:r>
            <a:r>
              <a:rPr lang="en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next generation university </a:t>
            </a:r>
            <a:r>
              <a:rPr lang="en" sz="12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model: </a:t>
            </a:r>
            <a:endParaRPr lang="en" sz="1200" dirty="0">
              <a:solidFill>
                <a:schemeClr val="tx1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361950" lvl="1" indent="-180975" rtl="0">
              <a:buSzPct val="100000"/>
              <a:buBlip>
                <a:blip r:embed="rId3"/>
              </a:buBlip>
              <a:defRPr/>
            </a:pPr>
            <a:r>
              <a:rPr lang="en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Generation of </a:t>
            </a:r>
            <a:r>
              <a:rPr lang="en" sz="12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innovation </a:t>
            </a:r>
            <a:r>
              <a:rPr lang="en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projects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361950" lvl="1" indent="-180975" rtl="0">
              <a:buSzPct val="100000"/>
              <a:buBlip>
                <a:blip r:embed="rId3"/>
              </a:buBlip>
              <a:defRPr/>
            </a:pPr>
            <a:r>
              <a:rPr lang="en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Introduction of </a:t>
            </a:r>
            <a:r>
              <a:rPr lang="en" sz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massive </a:t>
            </a:r>
            <a:r>
              <a:rPr lang="en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open online courses </a:t>
            </a:r>
            <a:endParaRPr lang="en" sz="1200" dirty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361950" lvl="1" indent="-180975" rtl="0">
              <a:buSzPct val="100000"/>
              <a:buBlip>
                <a:blip r:embed="rId3"/>
              </a:buBlip>
              <a:defRPr/>
            </a:pPr>
            <a:r>
              <a:rPr lang="en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Academic </a:t>
            </a:r>
            <a:r>
              <a:rPr lang="en" sz="1200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mobility</a:t>
            </a:r>
          </a:p>
          <a:p>
            <a:pPr marL="361950" lvl="1" indent="-180975" rtl="0">
              <a:buSzPct val="100000"/>
              <a:buBlip>
                <a:blip r:embed="rId3"/>
              </a:buBlip>
              <a:defRPr/>
            </a:pPr>
            <a:r>
              <a:rPr lang="en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Expanding education exports</a:t>
            </a:r>
            <a:endParaRPr lang="en" sz="1200" dirty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rtl="0"/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84072" y="5355455"/>
            <a:ext cx="3958086" cy="773147"/>
          </a:xfrm>
          <a:prstGeom prst="roundRect">
            <a:avLst>
              <a:gd name="adj" fmla="val 185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pPr lvl="0" algn="ctr" rtl="0"/>
            <a:r>
              <a:rPr lang="en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Failures:</a:t>
            </a:r>
          </a:p>
          <a:p>
            <a:pPr marL="171450" indent="-171450" rtl="0">
              <a:buSzPct val="100000"/>
              <a:buBlip>
                <a:blip r:embed="rId3"/>
              </a:buBlip>
              <a:defRPr/>
            </a:pPr>
            <a:r>
              <a:rPr lang="en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Insufficient </a:t>
            </a:r>
            <a:r>
              <a:rPr lang="en" sz="12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brand awareness (</a:t>
            </a:r>
            <a:r>
              <a:rPr lang="en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insufficient level of academic </a:t>
            </a:r>
            <a:r>
              <a:rPr lang="en" sz="12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reputation and level </a:t>
            </a:r>
            <a:r>
              <a:rPr lang="en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of </a:t>
            </a:r>
            <a:r>
              <a:rPr lang="en" sz="12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citation</a:t>
            </a:r>
            <a:r>
              <a:rPr lang="en" sz="1200" dirty="0" smtClean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).</a:t>
            </a:r>
            <a:endParaRPr lang="ru-RU" sz="1200" dirty="0">
              <a:solidFill>
                <a:srgbClr val="000000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21207" y="4165117"/>
            <a:ext cx="4140000" cy="982361"/>
          </a:xfrm>
          <a:prstGeom prst="roundRect">
            <a:avLst>
              <a:gd name="adj" fmla="val 1949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36000" rtlCol="0" anchor="t"/>
          <a:lstStyle/>
          <a:p>
            <a:pPr rtl="0"/>
            <a:r>
              <a:rPr lang="e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challenges:</a:t>
            </a:r>
          </a:p>
          <a:p>
            <a:pPr marL="171450" indent="-171450" rtl="0">
              <a:buSzPct val="100000"/>
              <a:buBlip>
                <a:blip r:embed="rId3"/>
              </a:buBlip>
              <a:defRPr/>
            </a:pPr>
            <a:r>
              <a:rPr lang="en" sz="12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Research </a:t>
            </a:r>
            <a:r>
              <a:rPr lang="en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foresight</a:t>
            </a:r>
          </a:p>
          <a:p>
            <a:pPr marL="171450" indent="-171450" rtl="0">
              <a:buSzPct val="100000"/>
              <a:buBlip>
                <a:blip r:embed="rId3"/>
              </a:buBlip>
              <a:defRPr/>
            </a:pPr>
            <a:r>
              <a:rPr lang="en" sz="12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Faculty staff adaptation to </a:t>
            </a:r>
            <a:r>
              <a:rPr lang="en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the </a:t>
            </a:r>
            <a:r>
              <a:rPr lang="en" sz="12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entrepreneurial university </a:t>
            </a:r>
          </a:p>
          <a:p>
            <a:pPr marL="171450" indent="-171450" rtl="0">
              <a:buSzPct val="100000"/>
              <a:buBlip>
                <a:blip r:embed="rId3"/>
              </a:buBlip>
              <a:defRPr/>
            </a:pPr>
            <a:r>
              <a:rPr lang="en" sz="12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Distance </a:t>
            </a:r>
            <a:r>
              <a:rPr lang="en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learning opportunities and online courses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361221" y="917248"/>
            <a:ext cx="3497669" cy="570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tlCol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>
              <a:spcAft>
                <a:spcPts val="300"/>
              </a:spcAft>
            </a:pPr>
            <a:r>
              <a:rPr lang="en" sz="1600" b="1" u="sng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STRATEGIC </a:t>
            </a:r>
            <a:r>
              <a:rPr lang="en" sz="1600" b="1" u="sng" dirty="0" smtClean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PRIORITIES:</a:t>
            </a:r>
            <a:endParaRPr lang="en" sz="1600" b="1" u="sng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SzPct val="106000"/>
              <a:buFont typeface="Wingdings" panose="05000000000000000000" pitchFamily="2" charset="2"/>
              <a:buChar char="q"/>
            </a:pP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Establishment of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consortium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consisting of universities and research institutes implementing research and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educational activities in the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aerospace area with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the participation of enterprises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in real </a:t>
            </a:r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sector of the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economy </a:t>
            </a:r>
          </a:p>
          <a:p>
            <a:pPr marL="285750" indent="-285750">
              <a:spcAft>
                <a:spcPts val="300"/>
              </a:spcAft>
              <a:buSzPct val="106000"/>
              <a:buFont typeface="Wingdings" panose="05000000000000000000" pitchFamily="2" charset="2"/>
              <a:buChar char="q"/>
            </a:pPr>
            <a:r>
              <a:rPr lang="en" sz="16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Focus 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on the aerospace </a:t>
            </a:r>
            <a:r>
              <a:rPr lang="en" sz="16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area in </a:t>
            </a:r>
            <a:r>
              <a:rPr lang="en-CA" sz="16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the 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development of multi-profile interdisciplinary </a:t>
            </a:r>
            <a:r>
              <a:rPr lang="en" sz="16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approaches</a:t>
            </a:r>
            <a:endParaRPr lang="en" sz="16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>
              <a:spcAft>
                <a:spcPts val="300"/>
              </a:spcAft>
              <a:buSzPct val="106000"/>
              <a:buFont typeface="Wingdings" panose="05000000000000000000" pitchFamily="2" charset="2"/>
              <a:buChar char="q"/>
            </a:pPr>
            <a:r>
              <a:rPr lang="en" sz="16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Promotion of Russian </a:t>
            </a:r>
            <a:r>
              <a:rPr lang="en-US" sz="16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space research and educational </a:t>
            </a:r>
            <a:r>
              <a:rPr lang="en" sz="16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achievements in emerging countries through the UN institutions</a:t>
            </a:r>
            <a:endParaRPr lang="en" sz="16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marL="285750" indent="-285750" rtl="0">
              <a:spcAft>
                <a:spcPts val="300"/>
              </a:spcAft>
              <a:buSzPct val="106000"/>
              <a:buFont typeface="Wingdings" panose="05000000000000000000" pitchFamily="2" charset="2"/>
              <a:buChar char="q"/>
            </a:pPr>
            <a:r>
              <a:rPr lang="en" sz="16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Development 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of innovative entrepreneurship</a:t>
            </a:r>
          </a:p>
          <a:p>
            <a:pPr marL="285750" indent="-285750" rtl="0">
              <a:spcAft>
                <a:spcPts val="300"/>
              </a:spcAft>
              <a:buSzPct val="106000"/>
              <a:buFont typeface="Wingdings" panose="05000000000000000000" pitchFamily="2" charset="2"/>
              <a:buChar char="q"/>
            </a:pPr>
            <a:r>
              <a:rPr lang="en" sz="16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Digitization 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of </a:t>
            </a:r>
            <a:r>
              <a:rPr lang="en" sz="16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education and research activities</a:t>
            </a:r>
          </a:p>
          <a:p>
            <a:pPr marL="285750" indent="-285750">
              <a:spcAft>
                <a:spcPts val="300"/>
              </a:spcAft>
              <a:buSzPct val="106000"/>
              <a:buFont typeface="Wingdings" panose="05000000000000000000" pitchFamily="2" charset="2"/>
              <a:buChar char="q"/>
            </a:pPr>
            <a:endParaRPr lang="en-US" altLang="en-US" sz="14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Стрелка вправо 1"/>
          <p:cNvSpPr/>
          <p:nvPr/>
        </p:nvSpPr>
        <p:spPr>
          <a:xfrm rot="20737917">
            <a:off x="4346219" y="4072077"/>
            <a:ext cx="735616" cy="566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779377">
            <a:off x="4457066" y="1959412"/>
            <a:ext cx="724350" cy="566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20564763">
            <a:off x="4549928" y="5398411"/>
            <a:ext cx="674915" cy="566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02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1307" y="166564"/>
            <a:ext cx="7946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RANKINGS PERFORMANCE.</a:t>
            </a:r>
            <a:endParaRPr lang="en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e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ENHANCEMENT OF </a:t>
            </a:r>
            <a:r>
              <a:rPr lang="e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PUBLICATION ACTIVITY</a:t>
            </a:r>
            <a:endParaRPr lang="en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7229572"/>
              </p:ext>
            </p:extLst>
          </p:nvPr>
        </p:nvGraphicFramePr>
        <p:xfrm>
          <a:off x="202098" y="947189"/>
          <a:ext cx="4911924" cy="48643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875018"/>
                <a:gridCol w="506151"/>
                <a:gridCol w="506151"/>
                <a:gridCol w="506151"/>
                <a:gridCol w="506151"/>
                <a:gridCol w="506151"/>
                <a:gridCol w="506151"/>
              </a:tblGrid>
              <a:tr h="360000">
                <a:tc>
                  <a:txBody>
                    <a:bodyPr/>
                    <a:lstStyle/>
                    <a:p>
                      <a:pPr marL="72000" indent="0" algn="l" rtl="0"/>
                      <a:endParaRPr lang="ru-RU" sz="12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360000">
                <a:tc gridSpan="7">
                  <a:txBody>
                    <a:bodyPr/>
                    <a:lstStyle/>
                    <a:p>
                      <a:pPr marL="0" marR="0" lvl="0" indent="87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World University Rankings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rtl="0"/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87313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360000">
                <a:tc>
                  <a:txBody>
                    <a:bodyPr/>
                    <a:lstStyle/>
                    <a:p>
                      <a:pPr marL="72000" indent="0" algn="l" rtl="0"/>
                      <a:r>
                        <a:rPr lang="e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WUR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200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200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200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200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801-1000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200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601-800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200" b="1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801-1000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360000">
                <a:tc>
                  <a:txBody>
                    <a:bodyPr/>
                    <a:lstStyle/>
                    <a:p>
                      <a:pPr marL="72000" indent="0" algn="l" rtl="0"/>
                      <a:r>
                        <a:rPr lang="en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QS </a:t>
                      </a:r>
                      <a:r>
                        <a:rPr lang="en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WUR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801-1000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b="1" kern="1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701-750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360000">
                <a:tc gridSpan="7">
                  <a:txBody>
                    <a:bodyPr/>
                    <a:lstStyle/>
                    <a:p>
                      <a:pPr marL="0" indent="87313" rtl="0"/>
                      <a:r>
                        <a:rPr lang="en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 </a:t>
                      </a:r>
                      <a:r>
                        <a:rPr lang="en-US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</a:t>
                      </a:r>
                      <a:r>
                        <a:rPr lang="en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ankings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rtl="0"/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87313" rtl="0"/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360000">
                <a:tc>
                  <a:txBody>
                    <a:bodyPr/>
                    <a:lstStyle/>
                    <a:p>
                      <a:pPr marL="72000" indent="0" algn="l" rtl="0"/>
                      <a:r>
                        <a:rPr lang="e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QS Physics and Astronomy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451-500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360000">
                <a:tc>
                  <a:txBody>
                    <a:bodyPr/>
                    <a:lstStyle/>
                    <a:p>
                      <a:pPr marL="72000" indent="0" algn="l" rtl="0"/>
                      <a:r>
                        <a:rPr lang="e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Engineering and </a:t>
                      </a:r>
                      <a:r>
                        <a:rPr lang="e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Technology</a:t>
                      </a:r>
                      <a:endParaRPr lang="ru-RU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b="1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401-500</a:t>
                      </a:r>
                      <a:endParaRPr lang="ru-RU" sz="12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360000">
                <a:tc gridSpan="7">
                  <a:txBody>
                    <a:bodyPr/>
                    <a:lstStyle/>
                    <a:p>
                      <a:pPr marL="0" indent="87313" rtl="0"/>
                      <a:r>
                        <a:rPr lang="en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</a:t>
                      </a:r>
                      <a:r>
                        <a:rPr lang="en" sz="1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Rankings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 hMerge="1">
                  <a:txBody>
                    <a:bodyPr/>
                    <a:lstStyle/>
                    <a:p>
                      <a:pPr rtl="0"/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87313" rtl="0"/>
                      <a:endParaRPr lang="ru-RU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360000">
                <a:tc>
                  <a:txBody>
                    <a:bodyPr/>
                    <a:lstStyle/>
                    <a:p>
                      <a:pPr marL="72000" indent="0" algn="l" rtl="0"/>
                      <a:r>
                        <a:rPr lang="e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QS </a:t>
                      </a:r>
                      <a:r>
                        <a:rPr lang="e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BRICS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151-200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151-200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151-200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ru-RU" sz="12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360000">
                <a:tc>
                  <a:txBody>
                    <a:bodyPr/>
                    <a:lstStyle/>
                    <a:p>
                      <a:pPr marL="72000" indent="0" algn="l" rtl="0"/>
                      <a:r>
                        <a:rPr lang="e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QS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EECA</a:t>
                      </a:r>
                      <a:endParaRPr lang="ru-RU" sz="1200" b="0" i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141-150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101-110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98*</a:t>
                      </a:r>
                      <a:endParaRPr lang="ru-RU" sz="12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360000">
                <a:tc>
                  <a:txBody>
                    <a:bodyPr/>
                    <a:lstStyle/>
                    <a:p>
                      <a:pPr marL="72000" indent="0" algn="l" rtl="0"/>
                      <a:r>
                        <a:rPr lang="e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Emerging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Economies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251-300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2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  <a:endParaRPr lang="ru-RU" sz="12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  <a:tr h="360000">
                <a:tc>
                  <a:txBody>
                    <a:bodyPr/>
                    <a:lstStyle/>
                    <a:p>
                      <a:pPr marL="72000" indent="0" algn="l" rtl="0"/>
                      <a:r>
                        <a:rPr lang="en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Eurasia</a:t>
                      </a:r>
                      <a:endParaRPr lang="ru-RU" sz="12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200" kern="1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20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ru-RU" sz="1200" b="0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ru-RU" sz="1200" b="1" i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 anchor="ctr"/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27978787"/>
              </p:ext>
            </p:extLst>
          </p:nvPr>
        </p:nvGraphicFramePr>
        <p:xfrm>
          <a:off x="5188269" y="1194798"/>
          <a:ext cx="380996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188270" y="796519"/>
            <a:ext cx="38099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tlCol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/>
            <a:r>
              <a:rPr lang="en" sz="1400" b="1" dirty="0">
                <a:solidFill>
                  <a:prstClr val="black"/>
                </a:solidFill>
                <a:cs typeface="Arial" panose="020B0604020202020204" pitchFamily="34" charset="0"/>
              </a:rPr>
              <a:t>Articles per </a:t>
            </a:r>
            <a:r>
              <a:rPr lang="en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faculty </a:t>
            </a:r>
            <a:r>
              <a:rPr lang="en" sz="1400" b="1" dirty="0">
                <a:solidFill>
                  <a:prstClr val="black"/>
                </a:solidFill>
                <a:cs typeface="Arial" panose="020B0604020202020204" pitchFamily="34" charset="0"/>
              </a:rPr>
              <a:t>in </a:t>
            </a:r>
            <a:r>
              <a:rPr lang="en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Scopus</a:t>
            </a:r>
            <a:br>
              <a:rPr lang="en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en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(5 </a:t>
            </a:r>
            <a:r>
              <a:rPr lang="en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year </a:t>
            </a:r>
            <a:r>
              <a:rPr lang="en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period)</a:t>
            </a:r>
            <a:endParaRPr lang="en-US" altLang="en-US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8" name="Object 27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51310272"/>
              </p:ext>
            </p:extLst>
          </p:nvPr>
        </p:nvGraphicFramePr>
        <p:xfrm>
          <a:off x="5188270" y="4028760"/>
          <a:ext cx="380996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188269" y="3639769"/>
            <a:ext cx="38099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tlCol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" sz="1400" b="1" dirty="0">
                <a:solidFill>
                  <a:prstClr val="black"/>
                </a:solidFill>
                <a:cs typeface="Arial" panose="020B0604020202020204" pitchFamily="34" charset="0"/>
              </a:rPr>
              <a:t>Citations per faculty in Scopus </a:t>
            </a:r>
            <a:r>
              <a:rPr lang="en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/>
            </a:r>
            <a:br>
              <a:rPr lang="en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en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 </a:t>
            </a:r>
            <a:r>
              <a:rPr lang="en" sz="1400" b="1" dirty="0">
                <a:solidFill>
                  <a:prstClr val="black"/>
                </a:solidFill>
                <a:cs typeface="Arial" panose="020B0604020202020204" pitchFamily="34" charset="0"/>
              </a:rPr>
              <a:t>(</a:t>
            </a:r>
            <a:r>
              <a:rPr lang="en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5 </a:t>
            </a:r>
            <a:r>
              <a:rPr lang="en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year </a:t>
            </a:r>
            <a:r>
              <a:rPr lang="en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period)</a:t>
            </a:r>
            <a:endParaRPr lang="en-US" altLang="en-US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12" name="Straight Connector 7"/>
          <p:cNvCxnSpPr>
            <a:stCxn id="14" idx="6"/>
          </p:cNvCxnSpPr>
          <p:nvPr>
            <p:custDataLst>
              <p:tags r:id="rId3"/>
            </p:custDataLst>
          </p:nvPr>
        </p:nvCxnSpPr>
        <p:spPr bwMode="auto">
          <a:xfrm>
            <a:off x="6452461" y="1543993"/>
            <a:ext cx="195976" cy="330141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triangle" w="med" len="med"/>
          </a:ln>
          <a:effectLst/>
        </p:spPr>
      </p:cxnSp>
      <p:cxnSp>
        <p:nvCxnSpPr>
          <p:cNvPr id="13" name="Straight Connector 6"/>
          <p:cNvCxnSpPr>
            <a:endCxn id="14" idx="2"/>
          </p:cNvCxnSpPr>
          <p:nvPr>
            <p:custDataLst>
              <p:tags r:id="rId4"/>
            </p:custDataLst>
          </p:nvPr>
        </p:nvCxnSpPr>
        <p:spPr bwMode="auto">
          <a:xfrm rot="5400000" flipH="1" flipV="1">
            <a:off x="5124254" y="2078079"/>
            <a:ext cx="1158172" cy="90001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none"/>
          </a:ln>
          <a:effectLst/>
        </p:spPr>
      </p:cxnSp>
      <p:sp>
        <p:nvSpPr>
          <p:cNvPr id="14" name="Oval 18"/>
          <p:cNvSpPr/>
          <p:nvPr>
            <p:custDataLst>
              <p:tags r:id="rId5"/>
            </p:custDataLst>
          </p:nvPr>
        </p:nvSpPr>
        <p:spPr bwMode="auto">
          <a:xfrm>
            <a:off x="5748341" y="1426518"/>
            <a:ext cx="704120" cy="23495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200" b="1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460</a:t>
            </a:r>
            <a:r>
              <a:rPr lang="en" sz="12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cxnSp>
        <p:nvCxnSpPr>
          <p:cNvPr id="15" name="Straight Connector 7"/>
          <p:cNvCxnSpPr>
            <a:stCxn id="17" idx="6"/>
          </p:cNvCxnSpPr>
          <p:nvPr>
            <p:custDataLst>
              <p:tags r:id="rId6"/>
            </p:custDataLst>
          </p:nvPr>
        </p:nvCxnSpPr>
        <p:spPr bwMode="auto">
          <a:xfrm>
            <a:off x="6362458" y="4261110"/>
            <a:ext cx="204273" cy="644754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triangle" w="med" len="med"/>
          </a:ln>
          <a:effectLst/>
        </p:spPr>
      </p:cxnSp>
      <p:cxnSp>
        <p:nvCxnSpPr>
          <p:cNvPr id="16" name="Straight Connector 6"/>
          <p:cNvCxnSpPr>
            <a:endCxn id="17" idx="2"/>
          </p:cNvCxnSpPr>
          <p:nvPr>
            <p:custDataLst>
              <p:tags r:id="rId7"/>
            </p:custDataLst>
          </p:nvPr>
        </p:nvCxnSpPr>
        <p:spPr bwMode="auto">
          <a:xfrm rot="5400000" flipH="1" flipV="1">
            <a:off x="5087832" y="4831617"/>
            <a:ext cx="1289508" cy="148494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none"/>
          </a:ln>
          <a:effectLst/>
        </p:spPr>
      </p:cxnSp>
      <p:sp>
        <p:nvSpPr>
          <p:cNvPr id="17" name="Oval 18"/>
          <p:cNvSpPr/>
          <p:nvPr>
            <p:custDataLst>
              <p:tags r:id="rId8"/>
            </p:custDataLst>
          </p:nvPr>
        </p:nvSpPr>
        <p:spPr bwMode="auto">
          <a:xfrm>
            <a:off x="5806833" y="4143635"/>
            <a:ext cx="555625" cy="23495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2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1110</a:t>
            </a:r>
            <a:r>
              <a:rPr lang="en" sz="1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453" y="6055727"/>
            <a:ext cx="125547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orecasting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09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4476" y="153651"/>
            <a:ext cx="7903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PERFORMANCE </a:t>
            </a:r>
            <a:r>
              <a:rPr lang="e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INDICATORS. </a:t>
            </a:r>
            <a:endParaRPr lang="en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rtl="0"/>
            <a:r>
              <a:rPr lang="e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AND INTERNATIONALIZATION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1" name="Object 6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38840847"/>
              </p:ext>
            </p:extLst>
          </p:nvPr>
        </p:nvGraphicFramePr>
        <p:xfrm>
          <a:off x="4791072" y="1099238"/>
          <a:ext cx="3993292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82" name="Rectangle 11"/>
          <p:cNvSpPr>
            <a:spLocks noChangeArrowheads="1"/>
          </p:cNvSpPr>
          <p:nvPr/>
        </p:nvSpPr>
        <p:spPr bwMode="auto">
          <a:xfrm>
            <a:off x="4791073" y="777159"/>
            <a:ext cx="39932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tlCol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/>
            <a:r>
              <a:rPr lang="en" sz="1400" b="1" dirty="0">
                <a:solidFill>
                  <a:prstClr val="black"/>
                </a:solidFill>
                <a:cs typeface="Arial" panose="020B0604020202020204" pitchFamily="34" charset="0"/>
              </a:rPr>
              <a:t>Share of </a:t>
            </a:r>
            <a:r>
              <a:rPr lang="en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international faculty, </a:t>
            </a:r>
            <a:r>
              <a:rPr lang="en" sz="1400" b="1" dirty="0">
                <a:solidFill>
                  <a:prstClr val="black"/>
                </a:solidFill>
                <a:cs typeface="Arial" panose="020B0604020202020204" pitchFamily="34" charset="0"/>
              </a:rPr>
              <a:t>% </a:t>
            </a:r>
          </a:p>
        </p:txBody>
      </p:sp>
      <p:graphicFrame>
        <p:nvGraphicFramePr>
          <p:cNvPr id="83" name="Object 27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4164000"/>
              </p:ext>
            </p:extLst>
          </p:nvPr>
        </p:nvGraphicFramePr>
        <p:xfrm>
          <a:off x="4791073" y="3840063"/>
          <a:ext cx="3993292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cxnSp>
        <p:nvCxnSpPr>
          <p:cNvPr id="86" name="Straight Connector 7"/>
          <p:cNvCxnSpPr>
            <a:stCxn id="88" idx="6"/>
          </p:cNvCxnSpPr>
          <p:nvPr>
            <p:custDataLst>
              <p:tags r:id="rId3"/>
            </p:custDataLst>
          </p:nvPr>
        </p:nvCxnSpPr>
        <p:spPr bwMode="auto">
          <a:xfrm>
            <a:off x="6053917" y="1494984"/>
            <a:ext cx="261236" cy="488958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triangle" w="med" len="med"/>
          </a:ln>
          <a:effectLst/>
        </p:spPr>
      </p:cxnSp>
      <p:cxnSp>
        <p:nvCxnSpPr>
          <p:cNvPr id="87" name="Straight Connector 6"/>
          <p:cNvCxnSpPr>
            <a:endCxn id="88" idx="2"/>
          </p:cNvCxnSpPr>
          <p:nvPr>
            <p:custDataLst>
              <p:tags r:id="rId4"/>
            </p:custDataLst>
          </p:nvPr>
        </p:nvCxnSpPr>
        <p:spPr bwMode="auto">
          <a:xfrm rot="5400000" flipH="1" flipV="1">
            <a:off x="4669380" y="2065414"/>
            <a:ext cx="1250846" cy="109987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none"/>
          </a:ln>
          <a:effectLst/>
        </p:spPr>
      </p:cxnSp>
      <p:sp>
        <p:nvSpPr>
          <p:cNvPr id="88" name="Oval 18"/>
          <p:cNvSpPr/>
          <p:nvPr>
            <p:custDataLst>
              <p:tags r:id="rId5"/>
            </p:custDataLst>
          </p:nvPr>
        </p:nvSpPr>
        <p:spPr bwMode="auto">
          <a:xfrm>
            <a:off x="5349797" y="1377509"/>
            <a:ext cx="704120" cy="23495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200" b="1" kern="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en" sz="12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" sz="1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4791072" y="3536797"/>
            <a:ext cx="399329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tlCol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/>
            <a:r>
              <a:rPr lang="en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Share </a:t>
            </a:r>
            <a:r>
              <a:rPr lang="en" sz="1400" b="1" dirty="0">
                <a:solidFill>
                  <a:prstClr val="black"/>
                </a:solidFill>
                <a:cs typeface="Arial" panose="020B0604020202020204" pitchFamily="34" charset="0"/>
              </a:rPr>
              <a:t>of </a:t>
            </a:r>
            <a:r>
              <a:rPr lang="en" sz="1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international students, % </a:t>
            </a:r>
            <a:endParaRPr lang="en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89" name="Straight Connector 7"/>
          <p:cNvCxnSpPr>
            <a:stCxn id="91" idx="6"/>
          </p:cNvCxnSpPr>
          <p:nvPr>
            <p:custDataLst>
              <p:tags r:id="rId6"/>
            </p:custDataLst>
          </p:nvPr>
        </p:nvCxnSpPr>
        <p:spPr bwMode="auto">
          <a:xfrm>
            <a:off x="6000099" y="4016915"/>
            <a:ext cx="315054" cy="544205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triangle" w="med" len="med"/>
          </a:ln>
          <a:effectLst/>
        </p:spPr>
      </p:cxnSp>
      <p:cxnSp>
        <p:nvCxnSpPr>
          <p:cNvPr id="90" name="Straight Connector 6"/>
          <p:cNvCxnSpPr>
            <a:endCxn id="91" idx="2"/>
          </p:cNvCxnSpPr>
          <p:nvPr>
            <p:custDataLst>
              <p:tags r:id="rId7"/>
            </p:custDataLst>
          </p:nvPr>
        </p:nvCxnSpPr>
        <p:spPr bwMode="auto">
          <a:xfrm rot="5400000" flipH="1" flipV="1">
            <a:off x="4893787" y="4419108"/>
            <a:ext cx="952879" cy="148495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none"/>
          </a:ln>
          <a:effectLst/>
        </p:spPr>
      </p:cxnSp>
      <p:sp>
        <p:nvSpPr>
          <p:cNvPr id="91" name="Oval 18"/>
          <p:cNvSpPr/>
          <p:nvPr>
            <p:custDataLst>
              <p:tags r:id="rId8"/>
            </p:custDataLst>
          </p:nvPr>
        </p:nvSpPr>
        <p:spPr bwMode="auto">
          <a:xfrm>
            <a:off x="5444474" y="3899440"/>
            <a:ext cx="555625" cy="23495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2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" sz="12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87</a:t>
            </a:r>
            <a:r>
              <a:rPr lang="en" sz="1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aphicFrame>
        <p:nvGraphicFramePr>
          <p:cNvPr id="50" name="Object 6"/>
          <p:cNvGraphicFramePr>
            <a:graphicFrameLocks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11536180"/>
              </p:ext>
            </p:extLst>
          </p:nvPr>
        </p:nvGraphicFramePr>
        <p:xfrm>
          <a:off x="361662" y="1099238"/>
          <a:ext cx="380996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361662" y="777159"/>
            <a:ext cx="41920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tlCol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/>
            <a:r>
              <a:rPr lang="en" sz="1400" b="1" dirty="0" smtClean="0">
                <a:cs typeface="Arial" panose="020B0604020202020204" pitchFamily="34" charset="0"/>
              </a:rPr>
              <a:t>Enrollment of Master’s degree students</a:t>
            </a:r>
            <a:endParaRPr lang="en-US" altLang="en-US" sz="1400" b="1" dirty="0">
              <a:cs typeface="Arial" panose="020B0604020202020204" pitchFamily="34" charset="0"/>
            </a:endParaRPr>
          </a:p>
        </p:txBody>
      </p:sp>
      <p:graphicFrame>
        <p:nvGraphicFramePr>
          <p:cNvPr id="52" name="Object 27"/>
          <p:cNvGraphicFramePr>
            <a:graphicFrameLocks/>
          </p:cNvGraphicFramePr>
          <p:nvPr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3423484306"/>
              </p:ext>
            </p:extLst>
          </p:nvPr>
        </p:nvGraphicFramePr>
        <p:xfrm>
          <a:off x="361663" y="3840063"/>
          <a:ext cx="380996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53" name="Rectangle 11"/>
          <p:cNvSpPr>
            <a:spLocks noChangeArrowheads="1"/>
          </p:cNvSpPr>
          <p:nvPr/>
        </p:nvSpPr>
        <p:spPr bwMode="auto">
          <a:xfrm>
            <a:off x="117476" y="3536797"/>
            <a:ext cx="443624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tlCol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/>
            <a:r>
              <a:rPr lang="en" sz="1400" b="1" dirty="0">
                <a:solidFill>
                  <a:prstClr val="black"/>
                </a:solidFill>
                <a:cs typeface="Arial" panose="020B0604020202020204" pitchFamily="34" charset="0"/>
              </a:rPr>
              <a:t>Average USE Score</a:t>
            </a:r>
            <a:endParaRPr lang="en-US" altLang="en-US" sz="14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60" name="Straight Connector 7"/>
          <p:cNvCxnSpPr>
            <a:stCxn id="62" idx="6"/>
          </p:cNvCxnSpPr>
          <p:nvPr>
            <p:custDataLst>
              <p:tags r:id="rId11"/>
            </p:custDataLst>
          </p:nvPr>
        </p:nvCxnSpPr>
        <p:spPr bwMode="auto">
          <a:xfrm>
            <a:off x="2032382" y="1166534"/>
            <a:ext cx="168951" cy="210975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triangle" w="med" len="med"/>
          </a:ln>
          <a:effectLst/>
        </p:spPr>
      </p:cxnSp>
      <p:cxnSp>
        <p:nvCxnSpPr>
          <p:cNvPr id="61" name="Straight Connector 6"/>
          <p:cNvCxnSpPr>
            <a:endCxn id="62" idx="2"/>
          </p:cNvCxnSpPr>
          <p:nvPr>
            <p:custDataLst>
              <p:tags r:id="rId12"/>
            </p:custDataLst>
          </p:nvPr>
        </p:nvCxnSpPr>
        <p:spPr bwMode="auto">
          <a:xfrm rot="5400000" flipH="1" flipV="1">
            <a:off x="564490" y="1660937"/>
            <a:ext cx="1258175" cy="269370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none"/>
          </a:ln>
          <a:effectLst/>
        </p:spPr>
      </p:cxnSp>
      <p:sp>
        <p:nvSpPr>
          <p:cNvPr id="62" name="Oval 18"/>
          <p:cNvSpPr/>
          <p:nvPr>
            <p:custDataLst>
              <p:tags r:id="rId13"/>
            </p:custDataLst>
          </p:nvPr>
        </p:nvSpPr>
        <p:spPr bwMode="auto">
          <a:xfrm>
            <a:off x="1328262" y="1049059"/>
            <a:ext cx="704120" cy="23495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sz="12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" sz="1200" b="1" i="0" u="none" strike="noStrike" kern="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en" sz="1200" b="1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61407" y="6014263"/>
            <a:ext cx="6991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* Reference universities - KAIST (Korea, QS-W50), HIT (China, QS-S100), UPV (Spain, QS-S100), TU Berlin (Germany, QS-S50),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900" dirty="0">
                <a:latin typeface="Arial" panose="020B0604020202020204" pitchFamily="34" charset="0"/>
                <a:cs typeface="Arial" panose="020B0604020202020204" pitchFamily="34" charset="0"/>
              </a:rPr>
              <a:t>Surrey (UK, QS-S10), Polito (Italy, QS-S50), BIT (China, QS-S100), KFUPM (Saudi Arabia, QS-S50), etc. </a:t>
            </a:r>
            <a:endParaRPr lang="ru-RU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9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1207" y="165445"/>
            <a:ext cx="8024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MILESTONES.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AND DEVELOPMENT ACTIVITIES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572491"/>
              </p:ext>
            </p:extLst>
          </p:nvPr>
        </p:nvGraphicFramePr>
        <p:xfrm>
          <a:off x="293892" y="958459"/>
          <a:ext cx="8542042" cy="519988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137226"/>
                <a:gridCol w="208280"/>
                <a:gridCol w="4196536"/>
              </a:tblGrid>
              <a:tr h="29699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 of 2013-2018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Plans for 2019-2020</a:t>
                      </a:r>
                    </a:p>
                  </a:txBody>
                  <a:tcPr/>
                </a:tc>
              </a:tr>
              <a:tr h="236111"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Aerospace engineering and </a:t>
                      </a:r>
                      <a:r>
                        <a:rPr lang="en-US" sz="1400" b="1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geoinformational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technology</a:t>
                      </a:r>
                    </a:p>
                  </a:txBody>
                  <a:tcPr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040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Constellation of AIST mini-satellites.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Nano-satellite with an aerodynamic stabilization system.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Multifunctional unmanned aerial 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vehicles</a:t>
                      </a:r>
                      <a:endParaRPr lang="ru-RU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Multi-level system for Earth 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monitoring.</a:t>
                      </a:r>
                      <a:endParaRPr lang="en-US" sz="1100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Nano-satellite constellation for Earth remote 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sensing</a:t>
                      </a:r>
                      <a:endParaRPr lang="ru-RU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2000"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Optical information technology in</a:t>
                      </a:r>
                      <a:r>
                        <a:rPr lang="en-US" sz="1400" b="1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the new digital world</a:t>
                      </a:r>
                      <a:endParaRPr lang="ru-RU" sz="14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05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050" kern="1200" baseline="0" dirty="0">
                        <a:solidFill>
                          <a:schemeClr val="accent6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504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Super-compact </a:t>
                      </a:r>
                      <a:r>
                        <a:rPr lang="en-US" sz="1100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hyperspectrometer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and diffractive objective lens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Technical vision system for security purposes.</a:t>
                      </a:r>
                      <a:b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100" kern="1200" baseline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Fiberoptic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tactile sensors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Personal habitat monitoring tools based on mobile devices</a:t>
                      </a:r>
                      <a:endParaRPr lang="ru-RU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52000"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“Life in Space”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120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Survival conditions of human and animals cell material during space flight.</a:t>
                      </a:r>
                    </a:p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Closed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biosystem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for long-duration space experiments (terrestrial implementation)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synchronous experiment of studying the influence of space factors on the development of malignant tumors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biological orbital </a:t>
                      </a:r>
                      <a:r>
                        <a:rPr lang="en-US" sz="11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nano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-module for the study of life in closed ecosystems under the influence of space factors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1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Space law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Space law foresight.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Initiatives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UN activities for development of space law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Projects of normative legal acts in the field of space law and space activities</a:t>
                      </a:r>
                      <a:endParaRPr lang="en-US" sz="11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36111">
                <a:tc grid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facilities</a:t>
                      </a:r>
                    </a:p>
                  </a:txBody>
                  <a:tcPr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9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twin of gas-turbine engine.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Freshwater pressurized system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Engineering of gas-turbine engines within Industry</a:t>
                      </a: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4.0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. </a:t>
                      </a:r>
                      <a:endParaRPr lang="en-US" sz="1100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Energy-efficient and ecologically safe gas turbine drive running on biofuel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236111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Robotics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DEEB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00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11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Unmanned underwater vehicles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Autonomous dual environment robotic complex for monitoring water habitats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35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74476" y="153651"/>
            <a:ext cx="7903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OF UNIVERSITY MODEL - 3.0</a:t>
            </a:r>
          </a:p>
          <a:p>
            <a:pPr rtl="0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APPLIED RESEARCH AND INNOVATIONS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1" name="Object 6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22004520"/>
              </p:ext>
            </p:extLst>
          </p:nvPr>
        </p:nvGraphicFramePr>
        <p:xfrm>
          <a:off x="3312000" y="1597403"/>
          <a:ext cx="2520000" cy="2259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82" name="Rectangle 11"/>
          <p:cNvSpPr>
            <a:spLocks noChangeArrowheads="1"/>
          </p:cNvSpPr>
          <p:nvPr/>
        </p:nvSpPr>
        <p:spPr bwMode="auto">
          <a:xfrm>
            <a:off x="3152775" y="889517"/>
            <a:ext cx="2829271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tlCol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1" dirty="0" smtClean="0">
                <a:cs typeface="Arial" panose="020B0604020202020204" pitchFamily="34" charset="0"/>
              </a:rPr>
              <a:t>Spin-off companies using University’s patents and know-how</a:t>
            </a:r>
            <a:r>
              <a:rPr lang="en-US" sz="1600" b="1" dirty="0" smtClean="0">
                <a:cs typeface="Arial" panose="020B0604020202020204" pitchFamily="34" charset="0"/>
              </a:rPr>
              <a:t/>
            </a:r>
            <a:br>
              <a:rPr lang="en-US" sz="1600" b="1" dirty="0" smtClean="0">
                <a:cs typeface="Arial" panose="020B0604020202020204" pitchFamily="34" charset="0"/>
              </a:rPr>
            </a:br>
            <a:endParaRPr lang="en-US" altLang="en-US" sz="1600" b="1" dirty="0">
              <a:cs typeface="Arial" panose="020B0604020202020204" pitchFamily="34" charset="0"/>
            </a:endParaRPr>
          </a:p>
        </p:txBody>
      </p:sp>
      <p:graphicFrame>
        <p:nvGraphicFramePr>
          <p:cNvPr id="83" name="Object 27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6839216"/>
              </p:ext>
            </p:extLst>
          </p:nvPr>
        </p:nvGraphicFramePr>
        <p:xfrm>
          <a:off x="6399823" y="1658957"/>
          <a:ext cx="2520000" cy="21978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cxnSp>
        <p:nvCxnSpPr>
          <p:cNvPr id="86" name="Straight Connector 7"/>
          <p:cNvCxnSpPr>
            <a:stCxn id="88" idx="6"/>
          </p:cNvCxnSpPr>
          <p:nvPr>
            <p:custDataLst>
              <p:tags r:id="rId3"/>
            </p:custDataLst>
          </p:nvPr>
        </p:nvCxnSpPr>
        <p:spPr bwMode="auto">
          <a:xfrm flipV="1">
            <a:off x="4789332" y="1832228"/>
            <a:ext cx="177004" cy="3106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triangle" w="med" len="med"/>
          </a:ln>
          <a:effectLst/>
        </p:spPr>
      </p:cxnSp>
      <p:cxnSp>
        <p:nvCxnSpPr>
          <p:cNvPr id="87" name="Straight Connector 6"/>
          <p:cNvCxnSpPr>
            <a:endCxn id="88" idx="2"/>
          </p:cNvCxnSpPr>
          <p:nvPr>
            <p:custDataLst>
              <p:tags r:id="rId4"/>
            </p:custDataLst>
          </p:nvPr>
        </p:nvCxnSpPr>
        <p:spPr bwMode="auto">
          <a:xfrm rot="5400000" flipH="1" flipV="1">
            <a:off x="3556975" y="2223041"/>
            <a:ext cx="915944" cy="140530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none"/>
          </a:ln>
          <a:effectLst/>
        </p:spPr>
      </p:cxnSp>
      <p:sp>
        <p:nvSpPr>
          <p:cNvPr id="88" name="Oval 18"/>
          <p:cNvSpPr/>
          <p:nvPr>
            <p:custDataLst>
              <p:tags r:id="rId5"/>
            </p:custDataLst>
          </p:nvPr>
        </p:nvSpPr>
        <p:spPr bwMode="auto">
          <a:xfrm>
            <a:off x="4085212" y="1717859"/>
            <a:ext cx="704120" cy="23495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0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315%</a:t>
            </a:r>
            <a:endParaRPr kumimoji="0" lang="en-US" sz="1200" b="1" i="0" u="none" strike="noStrike" kern="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13" name="Rectangle 11"/>
          <p:cNvSpPr>
            <a:spLocks noChangeArrowheads="1"/>
          </p:cNvSpPr>
          <p:nvPr/>
        </p:nvSpPr>
        <p:spPr bwMode="auto">
          <a:xfrm>
            <a:off x="6138587" y="889517"/>
            <a:ext cx="2795456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tlCol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sz="1600" b="1" dirty="0" smtClean="0">
                <a:cs typeface="Arial" panose="020B0604020202020204" pitchFamily="34" charset="0"/>
              </a:rPr>
              <a:t>Revenue of</a:t>
            </a:r>
            <a:r>
              <a:rPr lang="ru-RU" sz="1600" b="1" dirty="0" smtClean="0"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cs typeface="Arial" panose="020B0604020202020204" pitchFamily="34" charset="0"/>
              </a:rPr>
              <a:t>University’s innovation ecosystem, </a:t>
            </a:r>
            <a:r>
              <a:rPr lang="en-US" sz="1600" b="1" dirty="0" smtClean="0">
                <a:cs typeface="Arial" panose="020B0604020202020204" pitchFamily="34" charset="0"/>
              </a:rPr>
              <a:t>million RUB</a:t>
            </a:r>
            <a:endParaRPr lang="en-US" altLang="en-US" sz="1600" b="1" dirty="0">
              <a:cs typeface="Arial" panose="020B0604020202020204" pitchFamily="34" charset="0"/>
            </a:endParaRPr>
          </a:p>
        </p:txBody>
      </p:sp>
      <p:cxnSp>
        <p:nvCxnSpPr>
          <p:cNvPr id="89" name="Straight Connector 7"/>
          <p:cNvCxnSpPr>
            <a:stCxn id="91" idx="6"/>
          </p:cNvCxnSpPr>
          <p:nvPr>
            <p:custDataLst>
              <p:tags r:id="rId6"/>
            </p:custDataLst>
          </p:nvPr>
        </p:nvCxnSpPr>
        <p:spPr bwMode="auto">
          <a:xfrm>
            <a:off x="7752485" y="1774065"/>
            <a:ext cx="315054" cy="2369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triangle" w="med" len="med"/>
          </a:ln>
          <a:effectLst/>
        </p:spPr>
      </p:cxnSp>
      <p:cxnSp>
        <p:nvCxnSpPr>
          <p:cNvPr id="90" name="Straight Connector 6"/>
          <p:cNvCxnSpPr>
            <a:endCxn id="91" idx="2"/>
          </p:cNvCxnSpPr>
          <p:nvPr>
            <p:custDataLst>
              <p:tags r:id="rId7"/>
            </p:custDataLst>
          </p:nvPr>
        </p:nvCxnSpPr>
        <p:spPr bwMode="auto">
          <a:xfrm rot="5400000" flipH="1" flipV="1">
            <a:off x="6496887" y="2270646"/>
            <a:ext cx="1155405" cy="162245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none"/>
          </a:ln>
          <a:effectLst/>
        </p:spPr>
      </p:cxnSp>
      <p:sp>
        <p:nvSpPr>
          <p:cNvPr id="91" name="Oval 18"/>
          <p:cNvSpPr/>
          <p:nvPr>
            <p:custDataLst>
              <p:tags r:id="rId8"/>
            </p:custDataLst>
          </p:nvPr>
        </p:nvSpPr>
        <p:spPr bwMode="auto">
          <a:xfrm>
            <a:off x="7155712" y="1658958"/>
            <a:ext cx="596773" cy="230214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1200" b="1" i="0" u="none" strike="noStrike" kern="0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30%</a:t>
            </a:r>
            <a:endParaRPr kumimoji="0" lang="en-US" sz="1200" b="1" i="0" u="none" strike="noStrike" kern="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aphicFrame>
        <p:nvGraphicFramePr>
          <p:cNvPr id="50" name="Object 6"/>
          <p:cNvGraphicFramePr>
            <a:graphicFrameLocks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1256886347"/>
              </p:ext>
            </p:extLst>
          </p:nvPr>
        </p:nvGraphicFramePr>
        <p:xfrm>
          <a:off x="293717" y="1703341"/>
          <a:ext cx="2520000" cy="2153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293717" y="889517"/>
            <a:ext cx="2702517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tlCol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rtl="0">
              <a:lnSpc>
                <a:spcPct val="90000"/>
              </a:lnSpc>
            </a:pPr>
            <a:r>
              <a:rPr lang="en-US" sz="1600" b="1" dirty="0" smtClean="0">
                <a:cs typeface="Arial" panose="020B0604020202020204" pitchFamily="34" charset="0"/>
              </a:rPr>
              <a:t>University’s revenue of R&amp;D </a:t>
            </a:r>
            <a:r>
              <a:rPr lang="en-US" sz="1600" b="1" dirty="0" smtClean="0">
                <a:cs typeface="Arial" panose="020B0604020202020204" pitchFamily="34" charset="0"/>
              </a:rPr>
              <a:t>projects</a:t>
            </a:r>
            <a:r>
              <a:rPr lang="en-US" sz="1600" b="1" dirty="0" smtClean="0">
                <a:cs typeface="Arial" panose="020B0604020202020204" pitchFamily="34" charset="0"/>
              </a:rPr>
              <a:t>, </a:t>
            </a:r>
            <a:r>
              <a:rPr lang="en-US" sz="16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million RUB</a:t>
            </a:r>
            <a:endParaRPr lang="en-US" altLang="en-US" sz="1600" b="1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cxnSp>
        <p:nvCxnSpPr>
          <p:cNvPr id="60" name="Straight Connector 7"/>
          <p:cNvCxnSpPr/>
          <p:nvPr>
            <p:custDataLst>
              <p:tags r:id="rId10"/>
            </p:custDataLst>
          </p:nvPr>
        </p:nvCxnSpPr>
        <p:spPr bwMode="auto">
          <a:xfrm>
            <a:off x="1757219" y="1889172"/>
            <a:ext cx="180742" cy="4736"/>
          </a:xfrm>
          <a:prstGeom prst="bentConnector3">
            <a:avLst>
              <a:gd name="adj1" fmla="val 50000"/>
            </a:avLst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triangle" w="med" len="med"/>
          </a:ln>
          <a:effectLst/>
        </p:spPr>
      </p:cxnSp>
      <p:cxnSp>
        <p:nvCxnSpPr>
          <p:cNvPr id="61" name="Straight Connector 6"/>
          <p:cNvCxnSpPr>
            <a:endCxn id="62" idx="2"/>
          </p:cNvCxnSpPr>
          <p:nvPr>
            <p:custDataLst>
              <p:tags r:id="rId11"/>
            </p:custDataLst>
          </p:nvPr>
        </p:nvCxnSpPr>
        <p:spPr bwMode="auto">
          <a:xfrm rot="5400000" flipH="1" flipV="1">
            <a:off x="589636" y="2174014"/>
            <a:ext cx="734514" cy="164830"/>
          </a:xfrm>
          <a:prstGeom prst="bentConnector2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/>
            <a:tailEnd type="none"/>
          </a:ln>
          <a:effectLst/>
        </p:spPr>
      </p:cxnSp>
      <p:sp>
        <p:nvSpPr>
          <p:cNvPr id="62" name="Oval 18"/>
          <p:cNvSpPr/>
          <p:nvPr>
            <p:custDataLst>
              <p:tags r:id="rId12"/>
            </p:custDataLst>
          </p:nvPr>
        </p:nvSpPr>
        <p:spPr bwMode="auto">
          <a:xfrm>
            <a:off x="1039308" y="1771697"/>
            <a:ext cx="704120" cy="234950"/>
          </a:xfrm>
          <a:prstGeom prst="ellipse">
            <a:avLst/>
          </a:prstGeom>
          <a:solidFill>
            <a:srgbClr val="FFFFFF"/>
          </a:solidFill>
          <a:ln w="9525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0" u="none" strike="noStrike" kern="0" cap="none" spc="0" normalizeH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230%</a:t>
            </a:r>
            <a:endParaRPr kumimoji="0" lang="en-US" sz="1200" b="1" i="0" u="none" strike="noStrike" kern="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3717" y="4024341"/>
            <a:ext cx="8626106" cy="1294496"/>
          </a:xfrm>
          <a:prstGeom prst="roundRect">
            <a:avLst>
              <a:gd name="adj" fmla="val 542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pPr rtl="0"/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of transformation to the </a:t>
            </a:r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niversity 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of innovative, technological and social development of Samara Region:</a:t>
            </a:r>
          </a:p>
          <a:p>
            <a:pPr marL="171450" indent="-171450">
              <a:buSzPct val="100000"/>
              <a:buBlip>
                <a:blip r:embed="rId18"/>
              </a:buBlip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Formation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of innovation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ecosystem and development of technology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commercialization environment </a:t>
            </a: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171450" indent="-171450" rtl="0">
              <a:buSzPct val="100000"/>
              <a:buBlip>
                <a:blip r:embed="rId18"/>
              </a:buBlip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Development of social entrepreneurship in Samara Region</a:t>
            </a:r>
          </a:p>
          <a:p>
            <a:pPr marL="171450" indent="-171450" rtl="0">
              <a:buSzPct val="100000"/>
              <a:buBlip>
                <a:blip r:embed="rId18"/>
              </a:buBlip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Establishment of the project-based educational environment, including the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implementation of projects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for Samara Region</a:t>
            </a:r>
          </a:p>
          <a:p>
            <a:pPr marL="171450" indent="-171450" rtl="0">
              <a:buSzPct val="100000"/>
              <a:buBlip>
                <a:blip r:embed="rId18"/>
              </a:buBlip>
              <a:defRPr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Transformation of the University into the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center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of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integrated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c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ommunications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3717" y="5474824"/>
            <a:ext cx="8626106" cy="679006"/>
          </a:xfrm>
          <a:prstGeom prst="roundRect">
            <a:avLst>
              <a:gd name="adj" fmla="val 1540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36000" bIns="0" rtlCol="0" anchor="t"/>
          <a:lstStyle/>
          <a:p>
            <a:r>
              <a:rPr lang="en-U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Aerospace Industry </a:t>
            </a:r>
            <a:r>
              <a:rPr lang="en-U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Cluster:</a:t>
            </a:r>
          </a:p>
          <a:p>
            <a:pPr marL="171450" indent="-171450">
              <a:buSzPct val="100000"/>
              <a:buBlip>
                <a:blip r:embed="rId18"/>
              </a:buBlip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The implementation of more than 100 projects in the interests of the cluster 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annually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171450" indent="-171450">
              <a:buSzPct val="100000"/>
              <a:buBlip>
                <a:blip r:embed="rId18"/>
              </a:buBlip>
              <a:defRPr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I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ntroduction </a:t>
            </a: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of new technologies and innovative developments ensuring the competitiveness of the cluster</a:t>
            </a: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19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1207" y="155920"/>
            <a:ext cx="8024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MILESTONES.</a:t>
            </a:r>
          </a:p>
          <a:p>
            <a:pPr rtl="0"/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ACTIVITIES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5502543"/>
              </p:ext>
            </p:extLst>
          </p:nvPr>
        </p:nvGraphicFramePr>
        <p:xfrm>
          <a:off x="175926" y="861520"/>
          <a:ext cx="8789583" cy="53172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60115"/>
                <a:gridCol w="208280"/>
                <a:gridCol w="4321188"/>
              </a:tblGrid>
              <a:tr h="324000">
                <a:tc>
                  <a:txBody>
                    <a:bodyPr/>
                    <a:lstStyle/>
                    <a:p>
                      <a:pPr algn="ctr" rtl="0"/>
                      <a:r>
                        <a:rPr lang="e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Results </a:t>
                      </a:r>
                      <a:r>
                        <a:rPr lang="e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2013-2018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Plans </a:t>
                      </a:r>
                      <a:r>
                        <a:rPr lang="en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2019-2020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2000">
                <a:tc gridSpan="3">
                  <a:txBody>
                    <a:bodyPr/>
                    <a:lstStyle/>
                    <a:p>
                      <a:pPr algn="ctr" rtl="0"/>
                      <a:r>
                        <a:rPr lang="en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Export of Education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ru-RU" sz="12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ru-RU" sz="12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0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Representation </a:t>
                      </a:r>
                      <a: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 the University at the UN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Office for Outer Space Affairs (UNOOSA)</a:t>
                      </a:r>
                      <a: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The first  UN/Russian Federation Workshop hosted by</a:t>
                      </a:r>
                      <a:r>
                        <a:rPr lang="en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 with </a:t>
                      </a:r>
                      <a: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participants </a:t>
                      </a:r>
                      <a: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42 countries</a:t>
                      </a:r>
                      <a: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b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University</a:t>
                      </a:r>
                      <a:r>
                        <a:rPr lang="en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cocncluded agreements with 4 countries on develoment of national space </a:t>
                      </a:r>
                      <a:r>
                        <a:rPr lang="en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programs.</a:t>
                      </a:r>
                      <a:endParaRPr lang="en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Establishment of an expert group on education at the </a:t>
                      </a:r>
                      <a: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UNOOSA.</a:t>
                      </a:r>
                      <a:endParaRPr lang="en" sz="11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Establishment of the UN Russian Regional Education Center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</a:t>
                      </a:r>
                      <a: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Space Technologies with the support of SC “Roscosmos” at the </a:t>
                      </a:r>
                      <a: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University.</a:t>
                      </a:r>
                      <a:endParaRPr lang="en" sz="11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57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Holding annual international summer schools, including space school, supported by UNOOSA with travel grants for</a:t>
                      </a:r>
                      <a:r>
                        <a:rPr lang="en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</a:t>
                      </a:r>
                      <a: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</a:t>
                      </a:r>
                      <a: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students.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rtl="0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Training of students and specialists from the emerging countries at the UN Russian Regional Educational Center on Space </a:t>
                      </a:r>
                      <a: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Technologies.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Development and promotion of 22 English-language programs (information is available on the following websites: StudyInRussia, QSTopUniversities, StudyPortals)</a:t>
                      </a:r>
                      <a:endParaRPr lang="ru-RU" sz="11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Formation and implementation of a core of educational  programs popular among international students (30 English-language programs)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52000"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" sz="12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Life-long learning concept</a:t>
                      </a:r>
                      <a:endParaRPr lang="ru-RU" sz="1200" b="1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ru-RU" dirty="0"/>
                    </a:p>
                  </a:txBody>
                  <a:tcPr/>
                </a:tc>
              </a:tr>
              <a:tr h="792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Implementation of 132 training programs and 22 retraining programs, with 7000 trainees annually for the needs of </a:t>
                      </a:r>
                      <a: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enterprises.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" sz="11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Introduction </a:t>
                      </a:r>
                      <a:r>
                        <a:rPr lang="en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of </a:t>
                      </a:r>
                      <a:r>
                        <a:rPr lang="en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technological entrepreneurship course</a:t>
                      </a:r>
                      <a:endParaRPr lang="ru-RU" sz="1100" kern="1200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endParaRPr lang="ru-RU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Provision of educational services to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greater number of people within </a:t>
                      </a:r>
                      <a: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modern educational programs and on-line courses delivered in Russian and English languages.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Establishment of the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All-Russian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unified educational environment in aerospace area.</a:t>
                      </a:r>
                      <a: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" sz="11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Introduction of social entrepreneurship and basics of digital economy courses</a:t>
                      </a:r>
                      <a:endParaRPr lang="ru-RU" sz="1100" kern="1200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8000">
                <a:tc gridSpan="3">
                  <a:txBody>
                    <a:bodyPr/>
                    <a:lstStyle/>
                    <a:p>
                      <a:pPr algn="ctr" rtl="0"/>
                      <a:r>
                        <a:rPr lang="en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Search for and attraction of talent</a:t>
                      </a:r>
                      <a:endParaRPr lang="ru-RU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51982">
                <a:tc>
                  <a:txBody>
                    <a:bodyPr/>
                    <a:lstStyle/>
                    <a:p>
                      <a:pPr rtl="0"/>
                      <a: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All-Russian competitions “Sputnik” </a:t>
                      </a:r>
                      <a:r>
                        <a:rPr lang="en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 </a:t>
                      </a:r>
                      <a: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“Universum” for </a:t>
                      </a:r>
                      <a:r>
                        <a:rPr lang="en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talented </a:t>
                      </a:r>
                      <a: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school students with </a:t>
                      </a:r>
                      <a:r>
                        <a:rPr lang="en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final </a:t>
                      </a:r>
                      <a: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stage</a:t>
                      </a:r>
                      <a:r>
                        <a:rPr lang="en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 “Artek” </a:t>
                      </a:r>
                      <a:r>
                        <a:rPr lang="en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Childen’s Center (with </a:t>
                      </a:r>
                      <a: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8,500 </a:t>
                      </a:r>
                      <a:r>
                        <a:rPr lang="en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participants</a:t>
                      </a:r>
                      <a: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).</a:t>
                      </a:r>
                    </a:p>
                    <a:p>
                      <a:pPr rtl="0"/>
                      <a: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Olympiads for Russian school</a:t>
                      </a:r>
                      <a:r>
                        <a:rPr lang="en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students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(e.g.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“Star”)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undergraduate students 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(e.g. “I’m professional”)</a:t>
                      </a:r>
                      <a:endParaRPr lang="en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endParaRPr lang="ru-RU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New </a:t>
                      </a:r>
                      <a:r>
                        <a:rPr lang="en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All-Russian </a:t>
                      </a:r>
                      <a: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projects “Simply</a:t>
                      </a:r>
                      <a:r>
                        <a:rPr lang="en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Space</a:t>
                      </a:r>
                      <a: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”, </a:t>
                      </a:r>
                      <a:r>
                        <a:rPr lang="en" sz="11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“On Call for the Planet” in cooperation </a:t>
                      </a:r>
                      <a: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 EC</a:t>
                      </a:r>
                      <a:r>
                        <a:rPr lang="en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</a:t>
                      </a:r>
                      <a: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Sirius” (Sochi) and SC</a:t>
                      </a:r>
                      <a:r>
                        <a:rPr lang="en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“</a:t>
                      </a:r>
                      <a: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Roscosmos”</a:t>
                      </a:r>
                      <a:b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with</a:t>
                      </a:r>
                      <a:r>
                        <a:rPr lang="en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50,000</a:t>
                      </a:r>
                      <a:r>
                        <a:rPr lang="en" sz="11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participants).</a:t>
                      </a:r>
                    </a:p>
                    <a:p>
                      <a:pPr rtl="0"/>
                      <a:r>
                        <a:rPr lang="en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Olympiad “Starting Point” for school </a:t>
                      </a:r>
                      <a:r>
                        <a:rPr lang="en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students </a:t>
                      </a:r>
                      <a:r>
                        <a:rPr lang="en" sz="11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from CIS countries (with 9,000 participants)</a:t>
                      </a:r>
                      <a:endParaRPr lang="ru-RU" sz="11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48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/>
          <a:srcRect l="15346" b="5317"/>
          <a:stretch/>
        </p:blipFill>
        <p:spPr>
          <a:xfrm>
            <a:off x="220134" y="855131"/>
            <a:ext cx="4707466" cy="54776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67539" y="6332760"/>
            <a:ext cx="469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0503" y="155752"/>
            <a:ext cx="7946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UNIVERSITY’S CAMPUS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en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EMPOWERING INNOVATIVE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INFRASTRUCTURE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089813" y="808563"/>
            <a:ext cx="3776899" cy="4122252"/>
          </a:xfrm>
          <a:prstGeom prst="roundRect">
            <a:avLst>
              <a:gd name="adj" fmla="val 5426"/>
            </a:avLst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36000" rtlCol="0" anchor="t"/>
          <a:lstStyle/>
          <a:p>
            <a:pPr rtl="0"/>
            <a:r>
              <a:rPr lang="en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Centers established and renovated within 5-100 </a:t>
            </a:r>
            <a:r>
              <a:rPr lang="e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Project:</a:t>
            </a:r>
          </a:p>
          <a:p>
            <a:pPr marL="228600" indent="-228600" rtl="0">
              <a:buSzPct val="100000"/>
              <a:buFont typeface="+mj-lt"/>
              <a:buAutoNum type="arabicPeriod"/>
              <a:defRPr/>
            </a:pPr>
            <a:r>
              <a:rPr lang="en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Supercomputer Centre</a:t>
            </a:r>
          </a:p>
          <a:p>
            <a:pPr marL="228600" indent="-228600" rtl="0">
              <a:buSzPct val="100000"/>
              <a:buFont typeface="+mj-lt"/>
              <a:buAutoNum type="arabicPeriod"/>
              <a:defRPr/>
            </a:pPr>
            <a:r>
              <a:rPr lang="en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Center of Space Instrumentation Engineering</a:t>
            </a:r>
          </a:p>
          <a:p>
            <a:pPr marL="228600" indent="-228600" rtl="0">
              <a:buSzPct val="100000"/>
              <a:buFont typeface="+mj-lt"/>
              <a:buAutoNum type="arabicPeriod"/>
              <a:defRPr/>
            </a:pPr>
            <a:r>
              <a:rPr lang="en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Business incubator</a:t>
            </a:r>
          </a:p>
          <a:p>
            <a:pPr marL="228600" indent="-228600" rtl="0">
              <a:buSzPct val="100000"/>
              <a:buFont typeface="+mj-lt"/>
              <a:buAutoNum type="arabicPeriod"/>
              <a:defRPr/>
            </a:pPr>
            <a:r>
              <a:rPr lang="en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Center of Aviation Constructions</a:t>
            </a:r>
          </a:p>
          <a:p>
            <a:pPr marL="228600" indent="-228600" rtl="0">
              <a:buSzPct val="100000"/>
              <a:buFont typeface="+mj-lt"/>
              <a:buAutoNum type="arabicPeriod"/>
              <a:defRPr/>
            </a:pPr>
            <a:r>
              <a:rPr lang="en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Center of Power Facilities</a:t>
            </a:r>
          </a:p>
          <a:p>
            <a:pPr marL="228600" indent="-228600" rtl="0">
              <a:buSzPct val="100000"/>
              <a:buFont typeface="+mj-lt"/>
              <a:buAutoNum type="arabicPeriod"/>
              <a:defRPr/>
            </a:pPr>
            <a:r>
              <a:rPr lang="en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Engineering Centre</a:t>
            </a:r>
          </a:p>
          <a:p>
            <a:pPr marL="228600" indent="-228600" rtl="0">
              <a:buSzPct val="100000"/>
              <a:buFont typeface="+mj-lt"/>
              <a:buAutoNum type="arabicPeriod"/>
              <a:defRPr/>
            </a:pPr>
            <a:r>
              <a:rPr lang="en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Centre for Satellite Group Control</a:t>
            </a:r>
          </a:p>
          <a:p>
            <a:pPr marL="228600" indent="-228600" rtl="0">
              <a:buSzPct val="100000"/>
              <a:buFont typeface="+mj-lt"/>
              <a:buAutoNum type="arabicPeriod"/>
              <a:defRPr/>
            </a:pPr>
            <a:r>
              <a:rPr lang="en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Centre of CAD-CAM Technologies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228600" indent="-228600" rtl="0">
              <a:buSzPct val="100000"/>
              <a:buFont typeface="+mj-lt"/>
              <a:buAutoNum type="arabicPeriod"/>
              <a:defRPr/>
            </a:pPr>
            <a:r>
              <a:rPr lang="en" sz="12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Spacecraft Production and Test Centre</a:t>
            </a:r>
            <a:endParaRPr lang="en" sz="1200" dirty="0">
              <a:solidFill>
                <a:schemeClr val="tx1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228600" indent="-228600" rtl="0">
              <a:buSzPct val="100000"/>
              <a:buFont typeface="+mj-lt"/>
              <a:buAutoNum type="arabicPeriod"/>
              <a:defRPr/>
            </a:pPr>
            <a:r>
              <a:rPr lang="en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Regional Bioresource Centre</a:t>
            </a:r>
          </a:p>
          <a:p>
            <a:pPr marL="228600" indent="-228600" rtl="0">
              <a:buSzPct val="100000"/>
              <a:buFont typeface="+mj-lt"/>
              <a:buAutoNum type="arabicPeriod"/>
              <a:defRPr/>
            </a:pPr>
            <a:r>
              <a:rPr lang="en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Science Group on Space Law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228600" indent="-228600" rtl="0">
              <a:buSzPct val="100000"/>
              <a:buFont typeface="+mj-lt"/>
              <a:buAutoNum type="arabicPeriod"/>
              <a:defRPr/>
            </a:pPr>
            <a:r>
              <a:rPr lang="en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Intercollegiate Center for Material Studies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228600" indent="-228600" rtl="0">
              <a:buSzPct val="100000"/>
              <a:buFont typeface="+mj-lt"/>
              <a:buAutoNum type="arabicPeriod"/>
              <a:defRPr/>
            </a:pPr>
            <a:r>
              <a:rPr lang="en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Startup Center (outside the map)</a:t>
            </a:r>
          </a:p>
          <a:p>
            <a:pPr rtl="0">
              <a:buSzPct val="100000"/>
              <a:defRPr/>
            </a:pPr>
            <a:endParaRPr lang="ru-RU" sz="800" dirty="0">
              <a:solidFill>
                <a:schemeClr val="tx1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rtl="0"/>
            <a:r>
              <a:rPr lang="en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 for 2019-2020:</a:t>
            </a:r>
            <a:endParaRPr lang="ru-RU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rtl="0">
              <a:buSzPct val="100000"/>
              <a:buFont typeface="+mj-lt"/>
              <a:buAutoNum type="arabicPeriod" startAt="14"/>
              <a:defRPr/>
            </a:pPr>
            <a:r>
              <a:rPr lang="en" sz="12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Dormitory, </a:t>
            </a:r>
            <a:r>
              <a:rPr lang="en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9500 square meters</a:t>
            </a: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marL="228600" indent="-228600" rtl="0">
              <a:buSzPct val="100000"/>
              <a:buFont typeface="+mj-lt"/>
              <a:buAutoNum type="arabicPeriod" startAt="14"/>
              <a:defRPr/>
            </a:pPr>
            <a:r>
              <a:rPr lang="en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Institute of Natural </a:t>
            </a:r>
            <a:r>
              <a:rPr lang="en" sz="12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Sciences and R&amp;D projects management centre, </a:t>
            </a:r>
            <a:r>
              <a:rPr lang="en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15,000 square meters</a:t>
            </a:r>
          </a:p>
          <a:p>
            <a:pPr marL="228600" indent="-228600" rtl="0">
              <a:buSzPct val="100000"/>
              <a:buFont typeface="+mj-lt"/>
              <a:buAutoNum type="arabicPeriod" startAt="14"/>
              <a:defRPr/>
            </a:pPr>
            <a:r>
              <a:rPr lang="en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Dormitories </a:t>
            </a:r>
            <a:r>
              <a:rPr lang="en" sz="1200" dirty="0" smtClean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(2 buildings), </a:t>
            </a:r>
            <a:r>
              <a:rPr lang="en" sz="1200" dirty="0">
                <a:solidFill>
                  <a:schemeClr val="tx1"/>
                </a:solidFill>
                <a:latin typeface="Arial" pitchFamily="34" charset="0"/>
                <a:cs typeface="Arial" panose="020B0604020202020204" pitchFamily="34" charset="0"/>
              </a:rPr>
              <a:t>24,000 square meters</a:t>
            </a:r>
            <a:endParaRPr lang="ru-RU" sz="1200" dirty="0">
              <a:solidFill>
                <a:schemeClr val="tx1"/>
              </a:solidFill>
              <a:latin typeface="Arial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270934" y="5718907"/>
            <a:ext cx="4605866" cy="515909"/>
            <a:chOff x="5193710" y="911476"/>
            <a:chExt cx="3634602" cy="515909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5193710" y="911476"/>
              <a:ext cx="3634602" cy="515909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/>
            </a:p>
          </p:txBody>
        </p:sp>
        <p:sp>
          <p:nvSpPr>
            <p:cNvPr id="21" name="Rectangle 54"/>
            <p:cNvSpPr/>
            <p:nvPr>
              <p:custDataLst>
                <p:tags r:id="rId1"/>
              </p:custDataLst>
            </p:nvPr>
          </p:nvSpPr>
          <p:spPr bwMode="auto">
            <a:xfrm>
              <a:off x="5325749" y="1186537"/>
              <a:ext cx="214313" cy="160337"/>
            </a:xfrm>
            <a:prstGeom prst="rect">
              <a:avLst/>
            </a:prstGeom>
            <a:solidFill>
              <a:srgbClr val="FF0000">
                <a:alpha val="4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55"/>
            <p:cNvSpPr/>
            <p:nvPr>
              <p:custDataLst>
                <p:tags r:id="rId2"/>
              </p:custDataLst>
            </p:nvPr>
          </p:nvSpPr>
          <p:spPr bwMode="auto">
            <a:xfrm>
              <a:off x="5325912" y="968838"/>
              <a:ext cx="214312" cy="160337"/>
            </a:xfrm>
            <a:prstGeom prst="rect">
              <a:avLst/>
            </a:prstGeom>
            <a:solidFill>
              <a:srgbClr val="0070C0">
                <a:alpha val="40000"/>
              </a:srgbClr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57"/>
            <p:cNvSpPr/>
            <p:nvPr>
              <p:custDataLst>
                <p:tags r:id="rId3"/>
              </p:custDataLst>
            </p:nvPr>
          </p:nvSpPr>
          <p:spPr bwMode="auto">
            <a:xfrm>
              <a:off x="5590862" y="1186537"/>
              <a:ext cx="682625" cy="18256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/>
                  </a:solidFill>
                  <a:prstDash val="solid"/>
                </a14:hiddenLine>
              </a:ext>
            </a:extLst>
          </p:spPr>
          <p:txBody>
            <a:bodyPr wrap="none" lIns="0" tIns="0" rIns="0" bIns="0"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" sz="1200" kern="0" dirty="0">
                  <a:solidFill>
                    <a:srgbClr val="333F5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Territories of potential </a:t>
              </a:r>
              <a:r>
                <a:rPr lang="en" sz="1200" kern="0" dirty="0" smtClean="0">
                  <a:solidFill>
                    <a:srgbClr val="333F5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development more than 9,5 hectares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4" name="Rectangle 56"/>
            <p:cNvSpPr/>
            <p:nvPr>
              <p:custDataLst>
                <p:tags r:id="rId4"/>
              </p:custDataLst>
            </p:nvPr>
          </p:nvSpPr>
          <p:spPr bwMode="auto">
            <a:xfrm>
              <a:off x="5591024" y="952936"/>
              <a:ext cx="623888" cy="18256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rgbClr r="0" g="0" b="0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accent1"/>
                  </a:solidFill>
                  <a:prstDash val="solid"/>
                </a14:hiddenLine>
              </a:ext>
            </a:extLst>
          </p:spPr>
          <p:txBody>
            <a:bodyPr wrap="none" lIns="0" tIns="0" rIns="0" bIns="0" rtlCol="0" anchor="ctr"/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" sz="1200" kern="0" dirty="0" smtClean="0">
                  <a:solidFill>
                    <a:srgbClr val="333F5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University’s </a:t>
              </a:r>
              <a:r>
                <a:rPr lang="en" sz="1200" kern="0" dirty="0">
                  <a:solidFill>
                    <a:srgbClr val="333F5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rPr>
                <a:t>current territory: 60 hectares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333F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12" name="Скругленный прямоугольник 11"/>
          <p:cNvSpPr/>
          <p:nvPr/>
        </p:nvSpPr>
        <p:spPr>
          <a:xfrm>
            <a:off x="5089812" y="5069711"/>
            <a:ext cx="3776899" cy="1165105"/>
          </a:xfrm>
          <a:prstGeom prst="roundRect">
            <a:avLst>
              <a:gd name="adj" fmla="val 54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0" rIns="0" bIns="36000" rtlCol="0" anchor="t"/>
          <a:lstStyle/>
          <a:p>
            <a:r>
              <a:rPr lang="en-US" sz="1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Synergistic </a:t>
            </a:r>
            <a:r>
              <a:rPr lang="en-US" sz="1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the </a:t>
            </a:r>
            <a:r>
              <a:rPr lang="en-US" sz="1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merger of </a:t>
            </a:r>
            <a:r>
              <a:rPr lang="en-US" sz="1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SSAU and </a:t>
            </a:r>
            <a:r>
              <a:rPr lang="en-US" sz="1400" b="1" kern="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SamSU</a:t>
            </a:r>
            <a:r>
              <a:rPr lang="en-US" sz="1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allows to create </a:t>
            </a:r>
            <a:r>
              <a:rPr lang="en-US" sz="1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1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inter-industrial </a:t>
            </a:r>
            <a:r>
              <a:rPr lang="en-US" sz="1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and innovation </a:t>
            </a:r>
            <a:r>
              <a:rPr lang="en-US" sz="1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hub </a:t>
            </a:r>
            <a:r>
              <a:rPr lang="en-US" sz="1400" b="1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US" sz="1400" b="1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participation of enterprises of the real sector of the economy</a:t>
            </a:r>
            <a:endParaRPr lang="ru-RU" sz="1400" b="1" kern="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40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39270" y="2659558"/>
            <a:ext cx="3846286" cy="830997"/>
          </a:xfrm>
          <a:prstGeom prst="rect">
            <a:avLst/>
          </a:prstGeom>
          <a:noFill/>
        </p:spPr>
        <p:txBody>
          <a:bodyPr wrap="square" rtlCol="0" anchor="ctr" anchorCtr="1">
            <a:spAutoFit/>
          </a:bodyPr>
          <a:lstStyle/>
          <a:p>
            <a:pPr algn="ctr" rtl="0"/>
            <a:r>
              <a:rPr lang="e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</a:t>
            </a:r>
            <a:r>
              <a:rPr lang="en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ATTENTION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24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mXTd8u8kW7SIjvv2Af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WB0NcDakWzr.BlU2EyS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ZrTInvBkGZw4N7qGOam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QCpQMWr0Ct5K5sPnw_s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6NLdZlDh0i_3owA8wjPN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ZrTInvBkGZw4N7qGOam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QCpQMWr0Ct5K5sPnw_s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6NLdZlDh0i_3owA8wjPN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mXTd8u8kW7SIjvv2AfN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WB0NcDakWzr.BlU2EyS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ZrTInvBkGZw4N7qGOam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WB0NcDakWzr.BlU2EyS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QCpQMWr0Ct5K5sPnw_s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6NLdZlDh0i_3owA8wjPN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mXTd8u8kW7SIjvv2AfN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hWB0NcDakWzr.BlU2EyS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ZrTInvBkGZw4N7qGOam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QCpQMWr0Ct5K5sPnw_sw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6NLdZlDh0i_3owA8wjPN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ZrTInvBkGZw4N7qGOamg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QCpQMWr0Ct5K5sPnw_s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6NLdZlDh0i_3owA8wjPN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ZrTInvBkGZw4N7qGOam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mXTd8u8kW7SIjvv2AfN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ZrTInvBkGZw4N7qGOamg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QCpQMWr0Ct5K5sPnw_s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6NLdZlDh0i_3owA8wjPN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aXKGtlAoE.6W4YeF62Uf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UrXjZr.NEOQI_IL3YMGYw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iWl2hnVUiEtBi9sJ_so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IsCrouFpEu8V5RKiDQMH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QCpQMWr0Ct5K5sPnw_s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6NLdZlDh0i_3owA8wjPN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ZrTInvBkGZw4N7qGOam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gQCpQMWr0Ct5K5sPnw_s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6NLdZlDh0i_3owA8wjPN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mXTd8u8kW7SIjvv2AfNA"/>
</p:tagLst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Тема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Тема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8870</TotalTime>
  <Words>1101</Words>
  <Application>Microsoft Office PowerPoint</Application>
  <PresentationFormat>Экран (4:3)</PresentationFormat>
  <Paragraphs>212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Vladimir Bogatyrev</dc:creator>
  <cp:lastModifiedBy>Владимир Богатырев</cp:lastModifiedBy>
  <cp:revision>441</cp:revision>
  <cp:lastPrinted>2018-10-08T05:30:29Z</cp:lastPrinted>
  <dcterms:created xsi:type="dcterms:W3CDTF">2016-03-09T10:31:39Z</dcterms:created>
  <dcterms:modified xsi:type="dcterms:W3CDTF">2018-10-08T15:31:22Z</dcterms:modified>
</cp:coreProperties>
</file>