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>
  <p:sldMasterIdLst>
    <p:sldMasterId id="2147483654" r:id="rId1"/>
    <p:sldMasterId id="2147483679" r:id="rId2"/>
  </p:sldMasterIdLst>
  <p:notesMasterIdLst>
    <p:notesMasterId r:id="rId12"/>
  </p:notesMasterIdLst>
  <p:handoutMasterIdLst>
    <p:handoutMasterId r:id="rId13"/>
  </p:handoutMasterIdLst>
  <p:sldIdLst>
    <p:sldId id="284" r:id="rId3"/>
    <p:sldId id="299" r:id="rId4"/>
    <p:sldId id="294" r:id="rId5"/>
    <p:sldId id="295" r:id="rId6"/>
    <p:sldId id="290" r:id="rId7"/>
    <p:sldId id="291" r:id="rId8"/>
    <p:sldId id="297" r:id="rId9"/>
    <p:sldId id="292" r:id="rId10"/>
    <p:sldId id="293" r:id="rId11"/>
  </p:sldIdLst>
  <p:sldSz cx="7561263" cy="10693400"/>
  <p:notesSz cx="6883400" cy="9994900"/>
  <p:embeddedFontLst>
    <p:embeddedFont>
      <p:font typeface="EYInterstate" panose="02000503020000020004" pitchFamily="2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YInterstate Regular" panose="02000503020000020004" pitchFamily="2" charset="0"/>
      <p:regular r:id="rId22"/>
    </p:embeddedFont>
    <p:embeddedFont>
      <p:font typeface="EYInterstate Light" panose="02000506000000020004" pitchFamily="2" charset="0"/>
      <p:regular r:id="rId23"/>
      <p:bold r:id="rId24"/>
      <p:italic r:id="rId25"/>
      <p:boldItalic r:id="rId26"/>
    </p:embeddedFont>
  </p:embeddedFontLst>
  <p:defaultTextStyle>
    <a:defPPr>
      <a:defRPr lang="en-GB"/>
    </a:defPPr>
    <a:lvl1pPr algn="ctr" rtl="0" fontAlgn="base">
      <a:lnSpc>
        <a:spcPts val="1400"/>
      </a:lnSpc>
      <a:spcBef>
        <a:spcPct val="0"/>
      </a:spcBef>
      <a:spcAft>
        <a:spcPct val="0"/>
      </a:spcAft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1pPr>
    <a:lvl2pPr marL="457200" algn="ctr" rtl="0" fontAlgn="base">
      <a:lnSpc>
        <a:spcPts val="1400"/>
      </a:lnSpc>
      <a:spcBef>
        <a:spcPct val="0"/>
      </a:spcBef>
      <a:spcAft>
        <a:spcPct val="0"/>
      </a:spcAft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2pPr>
    <a:lvl3pPr marL="914400" algn="ctr" rtl="0" fontAlgn="base">
      <a:lnSpc>
        <a:spcPts val="1400"/>
      </a:lnSpc>
      <a:spcBef>
        <a:spcPct val="0"/>
      </a:spcBef>
      <a:spcAft>
        <a:spcPct val="0"/>
      </a:spcAft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3pPr>
    <a:lvl4pPr marL="1371600" algn="ctr" rtl="0" fontAlgn="base">
      <a:lnSpc>
        <a:spcPts val="1400"/>
      </a:lnSpc>
      <a:spcBef>
        <a:spcPct val="0"/>
      </a:spcBef>
      <a:spcAft>
        <a:spcPct val="0"/>
      </a:spcAft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4pPr>
    <a:lvl5pPr marL="1828800" algn="ctr" rtl="0" fontAlgn="base">
      <a:lnSpc>
        <a:spcPts val="1400"/>
      </a:lnSpc>
      <a:spcBef>
        <a:spcPct val="0"/>
      </a:spcBef>
      <a:spcAft>
        <a:spcPct val="0"/>
      </a:spcAft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rgbClr val="010024"/>
        </a:solidFill>
        <a:latin typeface="EYInterstate Regular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9966"/>
    <a:srgbClr val="F04C3E"/>
    <a:srgbClr val="000000"/>
    <a:srgbClr val="808080"/>
    <a:srgbClr val="EB008C"/>
    <a:srgbClr val="58595B"/>
    <a:srgbClr val="143B7B"/>
    <a:srgbClr val="010024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15" autoAdjust="0"/>
    <p:restoredTop sz="94293" autoAdjust="0"/>
  </p:normalViewPr>
  <p:slideViewPr>
    <p:cSldViewPr snapToGrid="0" snapToObjects="1" showGuides="1">
      <p:cViewPr>
        <p:scale>
          <a:sx n="100" d="100"/>
          <a:sy n="100" d="100"/>
        </p:scale>
        <p:origin x="-1074" y="3600"/>
      </p:cViewPr>
      <p:guideLst>
        <p:guide orient="horz" pos="6248"/>
        <p:guide orient="horz" pos="231"/>
        <p:guide pos="2389"/>
        <p:guide pos="449"/>
        <p:guide pos="3028"/>
        <p:guide pos="1757"/>
        <p:guide pos="3124"/>
        <p:guide pos="302"/>
        <p:guide pos="43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189521764324911"/>
          <c:y val="0.18343976687953378"/>
          <c:w val="0.58261683198691061"/>
          <c:h val="0.70648025296050587"/>
        </c:manualLayout>
      </c:layout>
      <c:pieChart>
        <c:varyColors val="1"/>
        <c:ser>
          <c:idx val="0"/>
          <c:order val="0"/>
          <c:tx>
            <c:strRef>
              <c:f>Лист1!$C$11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rgbClr val="F04C3E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9966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336699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Лист1!$B$12:$B$16</c:f>
              <c:strCache>
                <c:ptCount val="5"/>
                <c:pt idx="0">
                  <c:v>Госзадание, ФЦП</c:v>
                </c:pt>
                <c:pt idx="1">
                  <c:v>Программа 5 из 100, НИУ</c:v>
                </c:pt>
                <c:pt idx="2">
                  <c:v>Платное образование</c:v>
                </c:pt>
                <c:pt idx="3">
                  <c:v>НИР</c:v>
                </c:pt>
                <c:pt idx="4">
                  <c:v>Прочие доходы</c:v>
                </c:pt>
              </c:strCache>
            </c:strRef>
          </c:cat>
          <c:val>
            <c:numRef>
              <c:f>Лист1!$C$12:$C$16</c:f>
              <c:numCache>
                <c:formatCode>0%</c:formatCode>
                <c:ptCount val="5"/>
                <c:pt idx="0">
                  <c:v>0.34615384615384615</c:v>
                </c:pt>
                <c:pt idx="1">
                  <c:v>0.38461538461538458</c:v>
                </c:pt>
                <c:pt idx="2">
                  <c:v>7.6923076923076927E-2</c:v>
                </c:pt>
                <c:pt idx="3">
                  <c:v>0.15384615384615385</c:v>
                </c:pt>
                <c:pt idx="4">
                  <c:v>3.8461538461538464E-2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380952380952384"/>
          <c:y val="4.72440944881889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776971060435625E-2"/>
          <c:y val="0.19519540372414079"/>
          <c:w val="0.55889831952824087"/>
          <c:h val="0.67771922210511093"/>
        </c:manualLayout>
      </c:layout>
      <c:pieChart>
        <c:varyColors val="1"/>
        <c:ser>
          <c:idx val="0"/>
          <c:order val="0"/>
          <c:tx>
            <c:strRef>
              <c:f>Лист1!$C$18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rgbClr val="F04C3E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9966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336699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1050"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050" b="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Лист1!$B$19:$B$23</c:f>
              <c:strCache>
                <c:ptCount val="5"/>
                <c:pt idx="0">
                  <c:v>Госзадание, ФЦП</c:v>
                </c:pt>
                <c:pt idx="1">
                  <c:v>Программа 5 из 100</c:v>
                </c:pt>
                <c:pt idx="2">
                  <c:v>Платное образование</c:v>
                </c:pt>
                <c:pt idx="3">
                  <c:v>НИР</c:v>
                </c:pt>
                <c:pt idx="4">
                  <c:v>Прочие доходы</c:v>
                </c:pt>
              </c:strCache>
            </c:strRef>
          </c:cat>
          <c:val>
            <c:numRef>
              <c:f>Лист1!$C$19:$C$23</c:f>
              <c:numCache>
                <c:formatCode>0%</c:formatCode>
                <c:ptCount val="5"/>
                <c:pt idx="0">
                  <c:v>0.32653061224489793</c:v>
                </c:pt>
                <c:pt idx="1">
                  <c:v>0.26530612244897961</c:v>
                </c:pt>
                <c:pt idx="2">
                  <c:v>8.1632653061224483E-2</c:v>
                </c:pt>
                <c:pt idx="3">
                  <c:v>0.24489795918367344</c:v>
                </c:pt>
                <c:pt idx="4">
                  <c:v>8.1632653061224483E-2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853018372703409"/>
          <c:y val="0.12811457622915245"/>
          <c:w val="0.33714081194396156"/>
          <c:h val="0.74363940727881461"/>
        </c:manualLayout>
      </c:layout>
      <c:overlay val="0"/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845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911225" eaLnBrk="0" hangingPunct="0">
              <a:lnSpc>
                <a:spcPct val="100000"/>
              </a:lnSpc>
              <a:defRPr sz="1000" i="1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-1588"/>
            <a:ext cx="29845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lnSpc>
                <a:spcPct val="100000"/>
              </a:lnSpc>
              <a:defRPr sz="1000" i="1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27D4CA3-EA1B-43C7-926B-D6D279A59C5F}" type="datetime4">
              <a:rPr lang="en-GB"/>
              <a:pPr>
                <a:defRPr/>
              </a:pPr>
              <a:t>01 March 2014</a:t>
            </a:fld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9496425"/>
            <a:ext cx="29845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5pPr lvl="4" algn="r" defTabSz="911225" eaLnBrk="0" hangingPunct="0">
              <a:lnSpc>
                <a:spcPct val="100000"/>
              </a:lnSpc>
              <a:defRPr sz="1000" i="1" smtClean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4">
              <a:defRPr/>
            </a:pPr>
            <a:fld id="{E1E36D8A-DC3A-45F2-ABAB-D931E63B3B7F}" type="slidenum">
              <a:rPr lang="en-GB"/>
              <a:pPr lvl="4">
                <a:defRPr/>
              </a:pPr>
              <a:t>‹#›</a:t>
            </a:fld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288" y="9510713"/>
            <a:ext cx="29765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88" tIns="0" rIns="14288" bIns="0" numCol="1" anchor="b" anchorCtr="0" compatLnSpc="1">
            <a:prstTxWarp prst="textNoShape">
              <a:avLst/>
            </a:prstTxWarp>
          </a:bodyPr>
          <a:lstStyle>
            <a:lvl1pPr algn="l" defTabSz="493713" eaLnBrk="0" hangingPunct="0">
              <a:lnSpc>
                <a:spcPct val="100000"/>
              </a:lnSpc>
              <a:defRPr sz="700" i="1" smtClean="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65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845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911225" eaLnBrk="0" hangingPunct="0">
              <a:lnSpc>
                <a:spcPct val="100000"/>
              </a:lnSpc>
              <a:defRPr sz="1000" i="1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-1588"/>
            <a:ext cx="29845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lnSpc>
                <a:spcPct val="100000"/>
              </a:lnSpc>
              <a:defRPr sz="1000" i="1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5CCE862-AA2A-4B5C-BF81-3B69275FC67D}" type="datetime4">
              <a:rPr lang="en-GB"/>
              <a:pPr>
                <a:defRPr/>
              </a:pPr>
              <a:t>01 March 2014</a:t>
            </a:fld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24075" y="758825"/>
            <a:ext cx="2638425" cy="3730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48213"/>
            <a:ext cx="50450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6425"/>
            <a:ext cx="29845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911225" eaLnBrk="0" hangingPunct="0">
              <a:lnSpc>
                <a:spcPct val="100000"/>
              </a:lnSpc>
              <a:defRPr sz="1000" i="1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9496425"/>
            <a:ext cx="29845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lnSpc>
                <a:spcPct val="100000"/>
              </a:lnSpc>
              <a:defRPr sz="1000" i="1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E725B36-2FD8-4473-86A8-EC7539B9BB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01553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84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80" name="Rectangle 2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95313" y="573754"/>
            <a:ext cx="2700000" cy="371897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  <a:latin typeface="EYInterstate Regular" pitchFamily="2" charset="0"/>
              </a:defRPr>
            </a:lvl1pPr>
          </a:lstStyle>
          <a:p>
            <a:pPr lvl="0"/>
            <a:r>
              <a:rPr lang="en-US" noProof="0" dirty="0" smtClean="0"/>
              <a:t>Proposal title</a:t>
            </a:r>
            <a:endParaRPr lang="en-GB" noProof="0" dirty="0" smtClean="0"/>
          </a:p>
        </p:txBody>
      </p:sp>
      <p:sp>
        <p:nvSpPr>
          <p:cNvPr id="253986" name="Rectangle 34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595312" y="1169582"/>
            <a:ext cx="2700000" cy="97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defRPr>
                <a:solidFill>
                  <a:srgbClr val="000000"/>
                </a:solidFill>
                <a:latin typeface="EYInterstate Regular" pitchFamily="2" charset="0"/>
              </a:defRPr>
            </a:lvl1pPr>
          </a:lstStyle>
          <a:p>
            <a:pPr lvl="0"/>
            <a:r>
              <a:rPr lang="en-US" noProof="0" dirty="0" smtClean="0"/>
              <a:t>Date</a:t>
            </a:r>
            <a:endParaRPr lang="en-GB" noProof="0" dirty="0" smtClean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r="13986"/>
          <a:stretch/>
        </p:blipFill>
        <p:spPr>
          <a:xfrm>
            <a:off x="1" y="5828896"/>
            <a:ext cx="7565231" cy="3409283"/>
          </a:xfrm>
          <a:prstGeom prst="rect">
            <a:avLst/>
          </a:prstGeom>
        </p:spPr>
      </p:pic>
      <p:pic>
        <p:nvPicPr>
          <p:cNvPr id="9" name="Picture 8" descr="EY_Logo_Tag_Stacked_RGB_RUS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00238" y="9483916"/>
            <a:ext cx="1656028" cy="8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3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YInterstate Regular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7826" y="2495551"/>
            <a:ext cx="6805613" cy="70564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 marL="1588" marR="0" indent="0" algn="l" defTabSz="995363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Pct val="30000"/>
              <a:buFont typeface="Arial" charset="0"/>
              <a:buNone/>
              <a:tabLst/>
              <a:defRPr>
                <a:solidFill>
                  <a:srgbClr val="000000"/>
                </a:solidFill>
                <a:latin typeface="EYInterstate" pitchFamily="2" charset="0"/>
              </a:defRPr>
            </a:lvl2pPr>
            <a:lvl3pPr marL="3175" indent="-3175">
              <a:defRPr>
                <a:solidFill>
                  <a:srgbClr val="808080"/>
                </a:solidFill>
                <a:latin typeface="EYInterstate Light" pitchFamily="2" charset="0"/>
              </a:defRPr>
            </a:lvl3pPr>
            <a:lvl4pPr marL="4763" indent="-4763">
              <a:defRPr>
                <a:solidFill>
                  <a:srgbClr val="000000"/>
                </a:solidFill>
                <a:latin typeface="EYInterstate Light" pitchFamily="2" charset="0"/>
              </a:defRPr>
            </a:lvl4pPr>
            <a:lvl5pPr>
              <a:buClr>
                <a:srgbClr val="808080"/>
              </a:buClr>
              <a:buSzPct val="100000"/>
              <a:buFont typeface="EYInterstate Light" pitchFamily="2" charset="0"/>
              <a:buChar char="•"/>
              <a:defRPr>
                <a:solidFill>
                  <a:srgbClr val="000000"/>
                </a:solidFill>
                <a:latin typeface="EYInterstate Light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 (Heading 2)</a:t>
            </a:r>
          </a:p>
          <a:p>
            <a:pPr marL="1588" marR="0" lvl="1" indent="0" algn="l" defTabSz="995363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Pct val="30000"/>
              <a:buFont typeface="Arial" charset="0"/>
              <a:buNone/>
              <a:tabLst/>
              <a:defRPr/>
            </a:pPr>
            <a:r>
              <a:rPr lang="en-US" dirty="0" smtClean="0"/>
              <a:t>Third level (Heading 3)</a:t>
            </a:r>
          </a:p>
          <a:p>
            <a:pPr lvl="2"/>
            <a:r>
              <a:rPr lang="en-US" dirty="0" smtClean="0"/>
              <a:t>Call out or quote</a:t>
            </a:r>
          </a:p>
          <a:p>
            <a:pPr lvl="3"/>
            <a:r>
              <a:rPr lang="en-GB" dirty="0" smtClean="0"/>
              <a:t>Body</a:t>
            </a:r>
          </a:p>
          <a:p>
            <a:pPr lvl="4"/>
            <a:r>
              <a:rPr lang="en-GB" dirty="0" smtClean="0"/>
              <a:t>Body bullet</a:t>
            </a:r>
          </a:p>
        </p:txBody>
      </p:sp>
    </p:spTree>
    <p:extLst>
      <p:ext uri="{BB962C8B-B14F-4D97-AF65-F5344CB8AC3E}">
        <p14:creationId xmlns:p14="http://schemas.microsoft.com/office/powerpoint/2010/main" val="65443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15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15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768600" y="863600"/>
            <a:ext cx="4422775" cy="3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Header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73" r:id="rId3"/>
  </p:sldLayoutIdLst>
  <p:timing>
    <p:tnLst>
      <p:par>
        <p:cTn id="1" dur="indefinite" restart="never" nodeType="tmRoot"/>
      </p:par>
    </p:tnLst>
  </p:timing>
  <p:txStyles>
    <p:titleStyle>
      <a:lvl1pPr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EYInterstate Regular" pitchFamily="2" charset="0"/>
          <a:ea typeface="+mj-ea"/>
          <a:cs typeface="+mj-cs"/>
        </a:defRPr>
      </a:lvl1pPr>
      <a:lvl2pPr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YInterstate" pitchFamily="2" charset="0"/>
        </a:defRPr>
      </a:lvl2pPr>
      <a:lvl3pPr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YInterstate" pitchFamily="2" charset="0"/>
        </a:defRPr>
      </a:lvl3pPr>
      <a:lvl4pPr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YInterstate" pitchFamily="2" charset="0"/>
        </a:defRPr>
      </a:lvl4pPr>
      <a:lvl5pPr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YInterstate" pitchFamily="2" charset="0"/>
        </a:defRPr>
      </a:lvl5pPr>
      <a:lvl6pPr marL="457200"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YInterstate" pitchFamily="2" charset="0"/>
        </a:defRPr>
      </a:lvl6pPr>
      <a:lvl7pPr marL="914400"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YInterstate" pitchFamily="2" charset="0"/>
        </a:defRPr>
      </a:lvl7pPr>
      <a:lvl8pPr marL="1371600"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YInterstate" pitchFamily="2" charset="0"/>
        </a:defRPr>
      </a:lvl8pPr>
      <a:lvl9pPr marL="1828800"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YInterstate" pitchFamily="2" charset="0"/>
        </a:defRPr>
      </a:lvl9pPr>
    </p:titleStyle>
    <p:bodyStyle>
      <a:lvl1pPr marL="342900" indent="-342900" algn="l" defTabSz="995363" rtl="0" eaLnBrk="1" fontAlgn="base" hangingPunct="1">
        <a:lnSpc>
          <a:spcPts val="1700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88" indent="455613" algn="l" defTabSz="995363" rtl="0" eaLnBrk="1" fontAlgn="base" hangingPunct="1">
        <a:lnSpc>
          <a:spcPts val="1400"/>
        </a:lnSpc>
        <a:spcBef>
          <a:spcPct val="0"/>
        </a:spcBef>
        <a:spcAft>
          <a:spcPct val="0"/>
        </a:spcAft>
        <a:buSzPct val="30000"/>
        <a:buFont typeface="Arial" charset="0"/>
        <a:defRPr sz="1100">
          <a:solidFill>
            <a:schemeClr val="tx1"/>
          </a:solidFill>
          <a:latin typeface="+mn-lt"/>
        </a:defRPr>
      </a:lvl2pPr>
      <a:lvl3pPr marL="3175" indent="911225" algn="l" defTabSz="995363" rtl="0" eaLnBrk="1" fontAlgn="base" hangingPunct="1">
        <a:lnSpc>
          <a:spcPts val="1800"/>
        </a:lnSpc>
        <a:spcBef>
          <a:spcPts val="600"/>
        </a:spcBef>
        <a:spcAft>
          <a:spcPct val="0"/>
        </a:spcAft>
        <a:buSzPct val="30000"/>
        <a:buFont typeface="Arial" charset="0"/>
        <a:defRPr sz="1400">
          <a:solidFill>
            <a:schemeClr val="tx1"/>
          </a:solidFill>
          <a:latin typeface="EYInterstate Light" pitchFamily="2" charset="0"/>
        </a:defRPr>
      </a:lvl3pPr>
      <a:lvl4pPr marL="4763" indent="1366838" algn="l" defTabSz="995363" rtl="0" eaLnBrk="1" fontAlgn="base" hangingPunct="1">
        <a:lnSpc>
          <a:spcPts val="1200"/>
        </a:lnSpc>
        <a:spcBef>
          <a:spcPts val="600"/>
        </a:spcBef>
        <a:spcAft>
          <a:spcPct val="0"/>
        </a:spcAft>
        <a:buSzPct val="30000"/>
        <a:buFont typeface="Arial" charset="0"/>
        <a:defRPr sz="900">
          <a:solidFill>
            <a:schemeClr val="tx1"/>
          </a:solidFill>
          <a:latin typeface="EYInterstate Light" pitchFamily="2" charset="0"/>
        </a:defRPr>
      </a:lvl4pPr>
      <a:lvl5pPr marL="88900" indent="-80963" algn="l" defTabSz="995363" rtl="0" eaLnBrk="1" fontAlgn="base" hangingPunct="1">
        <a:lnSpc>
          <a:spcPct val="130000"/>
        </a:lnSpc>
        <a:spcBef>
          <a:spcPts val="600"/>
        </a:spcBef>
        <a:spcAft>
          <a:spcPct val="0"/>
        </a:spcAft>
        <a:buSzPct val="30000"/>
        <a:buFont typeface="Arial" charset="0"/>
        <a:buChar char="►"/>
        <a:defRPr sz="900">
          <a:solidFill>
            <a:schemeClr val="tx1"/>
          </a:solidFill>
          <a:latin typeface="EYInterstate Light" pitchFamily="2" charset="0"/>
        </a:defRPr>
      </a:lvl5pPr>
      <a:lvl6pPr marL="546100" indent="-80963" algn="l" defTabSz="995363" rtl="0" eaLnBrk="1" fontAlgn="base" hangingPunct="1">
        <a:lnSpc>
          <a:spcPct val="130000"/>
        </a:lnSpc>
        <a:spcBef>
          <a:spcPts val="600"/>
        </a:spcBef>
        <a:spcAft>
          <a:spcPct val="0"/>
        </a:spcAft>
        <a:buSzPct val="30000"/>
        <a:buFont typeface="Arial" charset="0"/>
        <a:buChar char="►"/>
        <a:defRPr sz="900">
          <a:solidFill>
            <a:schemeClr val="tx1"/>
          </a:solidFill>
          <a:latin typeface="EYInterstate Light" pitchFamily="2" charset="0"/>
        </a:defRPr>
      </a:lvl6pPr>
      <a:lvl7pPr marL="1003300" indent="-80963" algn="l" defTabSz="995363" rtl="0" eaLnBrk="1" fontAlgn="base" hangingPunct="1">
        <a:lnSpc>
          <a:spcPct val="130000"/>
        </a:lnSpc>
        <a:spcBef>
          <a:spcPts val="600"/>
        </a:spcBef>
        <a:spcAft>
          <a:spcPct val="0"/>
        </a:spcAft>
        <a:buSzPct val="30000"/>
        <a:buFont typeface="Arial" charset="0"/>
        <a:buChar char="►"/>
        <a:defRPr sz="900">
          <a:solidFill>
            <a:schemeClr val="tx1"/>
          </a:solidFill>
          <a:latin typeface="EYInterstate Light" pitchFamily="2" charset="0"/>
        </a:defRPr>
      </a:lvl7pPr>
      <a:lvl8pPr marL="1460500" indent="-80963" algn="l" defTabSz="995363" rtl="0" eaLnBrk="1" fontAlgn="base" hangingPunct="1">
        <a:lnSpc>
          <a:spcPct val="130000"/>
        </a:lnSpc>
        <a:spcBef>
          <a:spcPts val="600"/>
        </a:spcBef>
        <a:spcAft>
          <a:spcPct val="0"/>
        </a:spcAft>
        <a:buSzPct val="30000"/>
        <a:buFont typeface="Arial" charset="0"/>
        <a:buChar char="►"/>
        <a:defRPr sz="900">
          <a:solidFill>
            <a:schemeClr val="tx1"/>
          </a:solidFill>
          <a:latin typeface="EYInterstate Light" pitchFamily="2" charset="0"/>
        </a:defRPr>
      </a:lvl8pPr>
      <a:lvl9pPr marL="1917700" indent="-80963" algn="l" defTabSz="995363" rtl="0" eaLnBrk="1" fontAlgn="base" hangingPunct="1">
        <a:lnSpc>
          <a:spcPct val="130000"/>
        </a:lnSpc>
        <a:spcBef>
          <a:spcPts val="600"/>
        </a:spcBef>
        <a:spcAft>
          <a:spcPct val="0"/>
        </a:spcAft>
        <a:buSzPct val="30000"/>
        <a:buFont typeface="Arial" charset="0"/>
        <a:buChar char="►"/>
        <a:defRPr sz="900">
          <a:solidFill>
            <a:schemeClr val="tx1"/>
          </a:solidFill>
          <a:latin typeface="EYInterstate Light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txStyles>
    <p:titleStyle>
      <a:lvl1pPr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EYInterstate Regular" pitchFamily="2" charset="0"/>
          <a:ea typeface="+mj-ea"/>
          <a:cs typeface="+mj-cs"/>
        </a:defRPr>
      </a:lvl1pPr>
      <a:lvl2pPr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YInterstate" pitchFamily="2" charset="0"/>
        </a:defRPr>
      </a:lvl2pPr>
      <a:lvl3pPr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YInterstate" pitchFamily="2" charset="0"/>
        </a:defRPr>
      </a:lvl3pPr>
      <a:lvl4pPr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YInterstate" pitchFamily="2" charset="0"/>
        </a:defRPr>
      </a:lvl4pPr>
      <a:lvl5pPr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YInterstate" pitchFamily="2" charset="0"/>
        </a:defRPr>
      </a:lvl5pPr>
      <a:lvl6pPr marL="457200"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YInterstate" pitchFamily="2" charset="0"/>
        </a:defRPr>
      </a:lvl6pPr>
      <a:lvl7pPr marL="914400"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YInterstate" pitchFamily="2" charset="0"/>
        </a:defRPr>
      </a:lvl7pPr>
      <a:lvl8pPr marL="1371600"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YInterstate" pitchFamily="2" charset="0"/>
        </a:defRPr>
      </a:lvl8pPr>
      <a:lvl9pPr marL="1828800" algn="l" defTabSz="995363" rtl="0" eaLnBrk="1" fontAlgn="base" hangingPunct="1">
        <a:lnSpc>
          <a:spcPts val="2938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EYInterstate" pitchFamily="2" charset="0"/>
        </a:defRPr>
      </a:lvl9pPr>
    </p:titleStyle>
    <p:bodyStyle>
      <a:lvl1pPr marL="342900" indent="-342900" algn="l" defTabSz="995363" rtl="0" eaLnBrk="1" fontAlgn="base" hangingPunct="1">
        <a:lnSpc>
          <a:spcPts val="1700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88" indent="455613" algn="l" defTabSz="995363" rtl="0" eaLnBrk="1" fontAlgn="base" hangingPunct="1">
        <a:lnSpc>
          <a:spcPts val="1400"/>
        </a:lnSpc>
        <a:spcBef>
          <a:spcPct val="0"/>
        </a:spcBef>
        <a:spcAft>
          <a:spcPct val="0"/>
        </a:spcAft>
        <a:buSzPct val="30000"/>
        <a:buFont typeface="Arial" charset="0"/>
        <a:defRPr sz="1100">
          <a:solidFill>
            <a:schemeClr val="tx1"/>
          </a:solidFill>
          <a:latin typeface="+mn-lt"/>
        </a:defRPr>
      </a:lvl2pPr>
      <a:lvl3pPr marL="3175" indent="911225" algn="l" defTabSz="995363" rtl="0" eaLnBrk="1" fontAlgn="base" hangingPunct="1">
        <a:lnSpc>
          <a:spcPts val="1800"/>
        </a:lnSpc>
        <a:spcBef>
          <a:spcPts val="600"/>
        </a:spcBef>
        <a:spcAft>
          <a:spcPct val="0"/>
        </a:spcAft>
        <a:buSzPct val="30000"/>
        <a:buFont typeface="Arial" charset="0"/>
        <a:defRPr sz="1400">
          <a:solidFill>
            <a:schemeClr val="tx1"/>
          </a:solidFill>
          <a:latin typeface="EYInterstate Light" pitchFamily="2" charset="0"/>
        </a:defRPr>
      </a:lvl3pPr>
      <a:lvl4pPr marL="4763" indent="1366838" algn="l" defTabSz="995363" rtl="0" eaLnBrk="1" fontAlgn="base" hangingPunct="1">
        <a:lnSpc>
          <a:spcPts val="1200"/>
        </a:lnSpc>
        <a:spcBef>
          <a:spcPts val="600"/>
        </a:spcBef>
        <a:spcAft>
          <a:spcPct val="0"/>
        </a:spcAft>
        <a:buSzPct val="30000"/>
        <a:buFont typeface="Arial" charset="0"/>
        <a:defRPr sz="900">
          <a:solidFill>
            <a:schemeClr val="tx1"/>
          </a:solidFill>
          <a:latin typeface="EYInterstate Light" pitchFamily="2" charset="0"/>
        </a:defRPr>
      </a:lvl4pPr>
      <a:lvl5pPr marL="88900" indent="-80963" algn="l" defTabSz="995363" rtl="0" eaLnBrk="1" fontAlgn="base" hangingPunct="1">
        <a:lnSpc>
          <a:spcPct val="130000"/>
        </a:lnSpc>
        <a:spcBef>
          <a:spcPts val="600"/>
        </a:spcBef>
        <a:spcAft>
          <a:spcPct val="0"/>
        </a:spcAft>
        <a:buSzPct val="30000"/>
        <a:buFont typeface="Arial" charset="0"/>
        <a:buChar char="►"/>
        <a:defRPr sz="900">
          <a:solidFill>
            <a:schemeClr val="tx1"/>
          </a:solidFill>
          <a:latin typeface="EYInterstate Light" pitchFamily="2" charset="0"/>
        </a:defRPr>
      </a:lvl5pPr>
      <a:lvl6pPr marL="546100" indent="-80963" algn="l" defTabSz="995363" rtl="0" eaLnBrk="1" fontAlgn="base" hangingPunct="1">
        <a:lnSpc>
          <a:spcPct val="130000"/>
        </a:lnSpc>
        <a:spcBef>
          <a:spcPts val="600"/>
        </a:spcBef>
        <a:spcAft>
          <a:spcPct val="0"/>
        </a:spcAft>
        <a:buSzPct val="30000"/>
        <a:buFont typeface="Arial" charset="0"/>
        <a:buChar char="►"/>
        <a:defRPr sz="900">
          <a:solidFill>
            <a:schemeClr val="tx1"/>
          </a:solidFill>
          <a:latin typeface="EYInterstate Light" pitchFamily="2" charset="0"/>
        </a:defRPr>
      </a:lvl6pPr>
      <a:lvl7pPr marL="1003300" indent="-80963" algn="l" defTabSz="995363" rtl="0" eaLnBrk="1" fontAlgn="base" hangingPunct="1">
        <a:lnSpc>
          <a:spcPct val="130000"/>
        </a:lnSpc>
        <a:spcBef>
          <a:spcPts val="600"/>
        </a:spcBef>
        <a:spcAft>
          <a:spcPct val="0"/>
        </a:spcAft>
        <a:buSzPct val="30000"/>
        <a:buFont typeface="Arial" charset="0"/>
        <a:buChar char="►"/>
        <a:defRPr sz="900">
          <a:solidFill>
            <a:schemeClr val="tx1"/>
          </a:solidFill>
          <a:latin typeface="EYInterstate Light" pitchFamily="2" charset="0"/>
        </a:defRPr>
      </a:lvl7pPr>
      <a:lvl8pPr marL="1460500" indent="-80963" algn="l" defTabSz="995363" rtl="0" eaLnBrk="1" fontAlgn="base" hangingPunct="1">
        <a:lnSpc>
          <a:spcPct val="130000"/>
        </a:lnSpc>
        <a:spcBef>
          <a:spcPts val="600"/>
        </a:spcBef>
        <a:spcAft>
          <a:spcPct val="0"/>
        </a:spcAft>
        <a:buSzPct val="30000"/>
        <a:buFont typeface="Arial" charset="0"/>
        <a:buChar char="►"/>
        <a:defRPr sz="900">
          <a:solidFill>
            <a:schemeClr val="tx1"/>
          </a:solidFill>
          <a:latin typeface="EYInterstate Light" pitchFamily="2" charset="0"/>
        </a:defRPr>
      </a:lvl8pPr>
      <a:lvl9pPr marL="1917700" indent="-80963" algn="l" defTabSz="995363" rtl="0" eaLnBrk="1" fontAlgn="base" hangingPunct="1">
        <a:lnSpc>
          <a:spcPct val="130000"/>
        </a:lnSpc>
        <a:spcBef>
          <a:spcPts val="600"/>
        </a:spcBef>
        <a:spcAft>
          <a:spcPct val="0"/>
        </a:spcAft>
        <a:buSzPct val="30000"/>
        <a:buFont typeface="Arial" charset="0"/>
        <a:buChar char="►"/>
        <a:defRPr sz="900">
          <a:solidFill>
            <a:schemeClr val="tx1"/>
          </a:solidFill>
          <a:latin typeface="EYInterstate Light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07628" y="5230649"/>
            <a:ext cx="5653635" cy="1597938"/>
          </a:xfrm>
          <a:prstGeom prst="rect">
            <a:avLst/>
          </a:prstGeom>
        </p:spPr>
        <p:txBody>
          <a:bodyPr/>
          <a:lstStyle>
            <a:lvl1pPr algn="l" defTabSz="995363" rtl="0" eaLnBrk="1" fontAlgn="base" hangingPunct="1">
              <a:lnSpc>
                <a:spcPts val="2938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EYInterstate Regular" pitchFamily="2" charset="0"/>
                <a:ea typeface="+mj-ea"/>
                <a:cs typeface="+mj-cs"/>
              </a:defRPr>
            </a:lvl1pPr>
            <a:lvl2pPr algn="l" defTabSz="995363" rtl="0" eaLnBrk="1" fontAlgn="base" hangingPunct="1">
              <a:lnSpc>
                <a:spcPts val="2938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YInterstate" pitchFamily="2" charset="0"/>
              </a:defRPr>
            </a:lvl2pPr>
            <a:lvl3pPr algn="l" defTabSz="995363" rtl="0" eaLnBrk="1" fontAlgn="base" hangingPunct="1">
              <a:lnSpc>
                <a:spcPts val="2938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YInterstate" pitchFamily="2" charset="0"/>
              </a:defRPr>
            </a:lvl3pPr>
            <a:lvl4pPr algn="l" defTabSz="995363" rtl="0" eaLnBrk="1" fontAlgn="base" hangingPunct="1">
              <a:lnSpc>
                <a:spcPts val="2938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YInterstate" pitchFamily="2" charset="0"/>
              </a:defRPr>
            </a:lvl4pPr>
            <a:lvl5pPr algn="l" defTabSz="995363" rtl="0" eaLnBrk="1" fontAlgn="base" hangingPunct="1">
              <a:lnSpc>
                <a:spcPts val="2938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YInterstate" pitchFamily="2" charset="0"/>
              </a:defRPr>
            </a:lvl5pPr>
            <a:lvl6pPr marL="457200" algn="l" defTabSz="995363" rtl="0" eaLnBrk="1" fontAlgn="base" hangingPunct="1">
              <a:lnSpc>
                <a:spcPts val="2938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YInterstate" pitchFamily="2" charset="0"/>
              </a:defRPr>
            </a:lvl6pPr>
            <a:lvl7pPr marL="914400" algn="l" defTabSz="995363" rtl="0" eaLnBrk="1" fontAlgn="base" hangingPunct="1">
              <a:lnSpc>
                <a:spcPts val="2938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YInterstate" pitchFamily="2" charset="0"/>
              </a:defRPr>
            </a:lvl7pPr>
            <a:lvl8pPr marL="1371600" algn="l" defTabSz="995363" rtl="0" eaLnBrk="1" fontAlgn="base" hangingPunct="1">
              <a:lnSpc>
                <a:spcPts val="2938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YInterstate" pitchFamily="2" charset="0"/>
              </a:defRPr>
            </a:lvl8pPr>
            <a:lvl9pPr marL="1828800" algn="l" defTabSz="995363" rtl="0" eaLnBrk="1" fontAlgn="base" hangingPunct="1">
              <a:lnSpc>
                <a:spcPts val="2938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EYInterstate" pitchFamily="2" charset="0"/>
              </a:defRPr>
            </a:lvl9pPr>
          </a:lstStyle>
          <a:p>
            <a:r>
              <a:rPr lang="ru-RU" kern="0" dirty="0" smtClean="0"/>
              <a:t>САМАРСКИЙ ГОСУДАРСТВЕННЫЙ АЭРОКОСМИЧЕСКИЙ УНИВЕРСИТЕТ</a:t>
            </a:r>
            <a:br>
              <a:rPr lang="ru-RU" kern="0" dirty="0" smtClean="0"/>
            </a:br>
            <a:r>
              <a:rPr lang="ru-RU" kern="0" dirty="0" smtClean="0"/>
              <a:t/>
            </a:r>
            <a:br>
              <a:rPr lang="ru-RU" kern="0" dirty="0" smtClean="0"/>
            </a:br>
            <a:r>
              <a:rPr lang="ru-RU" sz="6600" kern="0" dirty="0" smtClean="0">
                <a:solidFill>
                  <a:srgbClr val="0070C0"/>
                </a:solidFill>
              </a:rPr>
              <a:t>2020</a:t>
            </a:r>
            <a:r>
              <a:rPr lang="ru-RU" sz="2000" kern="0" dirty="0" smtClean="0"/>
              <a:t> Резюме дорожной карты </a:t>
            </a:r>
            <a:endParaRPr lang="en-US" sz="2000" kern="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1" y="260349"/>
            <a:ext cx="1341437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kx="-3284103" algn="br" rotWithShape="0">
                    <a:srgbClr val="708688">
                      <a:alpha val="50000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7100" y="366713"/>
            <a:ext cx="377825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ru-RU" altLang="en-US" i="1" dirty="0"/>
              <a:t>«То, что казалось несбыточным на протяжении веков, что вчера было лишь дерзновенной мечтой, сегодня становится реальной задачей, а завтра — </a:t>
            </a:r>
            <a:r>
              <a:rPr lang="ru-RU" altLang="en-US" i="1" dirty="0" smtClean="0"/>
              <a:t>свершением».</a:t>
            </a:r>
            <a:endParaRPr lang="ru-RU" altLang="en-US" i="1" dirty="0"/>
          </a:p>
          <a:p>
            <a:pPr marL="0" indent="0" algn="r">
              <a:buFontTx/>
              <a:buNone/>
            </a:pPr>
            <a:r>
              <a:rPr lang="ru-RU" altLang="en-US" i="1" dirty="0"/>
              <a:t/>
            </a:r>
            <a:br>
              <a:rPr lang="ru-RU" altLang="en-US" i="1" dirty="0"/>
            </a:br>
            <a:r>
              <a:rPr lang="ru-RU" altLang="en-US" dirty="0" smtClean="0"/>
              <a:t>Корол</a:t>
            </a:r>
            <a:r>
              <a:rPr lang="ru-RU" altLang="en-US" dirty="0"/>
              <a:t>ё</a:t>
            </a:r>
            <a:r>
              <a:rPr lang="ru-RU" altLang="en-US" dirty="0" smtClean="0"/>
              <a:t>в </a:t>
            </a:r>
            <a:r>
              <a:rPr lang="ru-RU" altLang="en-US" dirty="0"/>
              <a:t>С.П.</a:t>
            </a:r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792" y="2458643"/>
            <a:ext cx="689715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rgbClr val="0070C0"/>
                </a:solidFill>
                <a:latin typeface="EYInterstate Light" panose="02000506000000020004" pitchFamily="2" charset="0"/>
              </a:rPr>
              <a:t>Стратегическая цель Университета</a:t>
            </a:r>
          </a:p>
          <a:p>
            <a:pPr>
              <a:lnSpc>
                <a:spcPct val="100000"/>
              </a:lnSpc>
            </a:pPr>
            <a:endParaRPr lang="ru-RU" sz="1800" b="1" dirty="0" smtClean="0">
              <a:solidFill>
                <a:srgbClr val="0070C0"/>
              </a:solidFill>
              <a:latin typeface="EYInterstate Light" panose="02000506000000020004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EYInterstate Light" panose="02000506000000020004" pitchFamily="2" charset="0"/>
              </a:rPr>
              <a:t>«Войти </a:t>
            </a:r>
            <a:r>
              <a:rPr lang="ru-RU" sz="1800" dirty="0">
                <a:solidFill>
                  <a:schemeClr val="tx1"/>
                </a:solidFill>
                <a:latin typeface="EYInterstate Light" panose="02000506000000020004" pitchFamily="2" charset="0"/>
              </a:rPr>
              <a:t>в число ведущих </a:t>
            </a:r>
            <a:r>
              <a:rPr lang="ru-RU" sz="1800" dirty="0" smtClean="0">
                <a:solidFill>
                  <a:schemeClr val="tx1"/>
                </a:solidFill>
                <a:latin typeface="EYInterstate Light" panose="02000506000000020004" pitchFamily="2" charset="0"/>
              </a:rPr>
              <a:t>мировых научно-образовательных центров, создать среду, в которой вырастают исследователи, конструкторы, </a:t>
            </a:r>
            <a:r>
              <a:rPr lang="ru-RU" sz="1800" dirty="0" err="1" smtClean="0">
                <a:solidFill>
                  <a:schemeClr val="tx1"/>
                </a:solidFill>
                <a:latin typeface="EYInterstate Light" panose="02000506000000020004" pitchFamily="2" charset="0"/>
              </a:rPr>
              <a:t>инноваторы</a:t>
            </a:r>
            <a:r>
              <a:rPr lang="ru-RU" sz="1800" dirty="0" smtClean="0">
                <a:solidFill>
                  <a:schemeClr val="tx1"/>
                </a:solidFill>
                <a:latin typeface="EYInterstate Light" panose="02000506000000020004" pitchFamily="2" charset="0"/>
              </a:rPr>
              <a:t> и лидеры производств»</a:t>
            </a:r>
          </a:p>
          <a:p>
            <a:pPr algn="l">
              <a:lnSpc>
                <a:spcPct val="100000"/>
              </a:lnSpc>
            </a:pPr>
            <a:endParaRPr lang="ru-RU" sz="1800" b="1" dirty="0" smtClean="0">
              <a:solidFill>
                <a:srgbClr val="0070C0"/>
              </a:solidFill>
              <a:latin typeface="EYInterstate Light" panose="02000506000000020004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rgbClr val="0070C0"/>
                </a:solidFill>
                <a:latin typeface="EYInterstate Light" panose="02000506000000020004" pitchFamily="2" charset="0"/>
              </a:rPr>
              <a:t>Миссия Университета</a:t>
            </a:r>
          </a:p>
          <a:p>
            <a:pPr>
              <a:lnSpc>
                <a:spcPct val="100000"/>
              </a:lnSpc>
            </a:pPr>
            <a:endParaRPr lang="ru-RU" sz="1800" b="1" dirty="0" smtClean="0">
              <a:solidFill>
                <a:srgbClr val="0070C0"/>
              </a:solidFill>
              <a:latin typeface="EYInterstate Light" panose="02000506000000020004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EYInterstate Light" panose="02000506000000020004" pitchFamily="2" charset="0"/>
              </a:rPr>
              <a:t>«Генерация новых идей и инженерных решений на основе достижений фундаментальных наук; обучение через исследования; трансфер технологий в аэрокосмическую и другие высокотехнологичные отрасли экономики»</a:t>
            </a:r>
            <a:endParaRPr lang="en-US" sz="1800" dirty="0">
              <a:solidFill>
                <a:schemeClr val="tx1"/>
              </a:solidFill>
              <a:latin typeface="EYInterstate Light" panose="02000506000000020004" pitchFamily="2" charset="0"/>
            </a:endParaRPr>
          </a:p>
        </p:txBody>
      </p:sp>
      <p:pic>
        <p:nvPicPr>
          <p:cNvPr id="2050" name="Picture 2" descr="C:\Users\VLADIM~1.SHL\AppData\Local\Temp\notesFFF692\JUL_48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77"/>
          <a:stretch/>
        </p:blipFill>
        <p:spPr bwMode="auto">
          <a:xfrm>
            <a:off x="-1" y="6546415"/>
            <a:ext cx="7561263" cy="4146985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1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826391"/>
              </p:ext>
            </p:extLst>
          </p:nvPr>
        </p:nvGraphicFramePr>
        <p:xfrm>
          <a:off x="523473" y="852505"/>
          <a:ext cx="6455177" cy="4658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8259"/>
                <a:gridCol w="936530"/>
                <a:gridCol w="782464"/>
                <a:gridCol w="1054624"/>
                <a:gridCol w="762295"/>
                <a:gridCol w="731433"/>
                <a:gridCol w="1099572"/>
              </a:tblGrid>
              <a:tr h="31002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Университет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Страна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  <a:latin typeface="EYInterstate Light" panose="02000506000000020004" pitchFamily="2" charset="0"/>
                        </a:rPr>
                        <a:t>QS World University Rankings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Число студентов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8564" marR="8564" marT="856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Число НПР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EYInterstate Light" panose="02000506000000020004" pitchFamily="2" charset="0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EYInterstate Light" panose="02000506000000020004" pitchFamily="2" charset="0"/>
                        </a:rPr>
                        <a:t>соотношение студент преподаватель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</a:tr>
              <a:tr h="342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EYInterstate Light" panose="02000506000000020004" pitchFamily="2" charset="0"/>
                        </a:rPr>
                        <a:t>QS Overall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QS </a:t>
                      </a:r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Engineering and Tech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564" marR="8564" marT="8564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564" marR="8564" marT="8564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564" marR="8564" marT="8564" marB="0" anchor="ctr"/>
                </a:tc>
              </a:tr>
              <a:tr h="299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677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Tokyo Institute of Technology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EYInterstate Light" panose="02000506000000020004" pitchFamily="2" charset="0"/>
                        </a:rPr>
                        <a:t>Япония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7691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EYInterstate Light" panose="02000506000000020004" pitchFamily="2" charset="0"/>
                        </a:rPr>
                        <a:t>1147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6.7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</a:tr>
              <a:tr h="71407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Korea Advanced Institute of Science &amp; </a:t>
                      </a:r>
                      <a:r>
                        <a:rPr lang="en-US" sz="11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Technology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EYInterstate Light" panose="02000506000000020004" pitchFamily="2" charset="0"/>
                        </a:rPr>
                        <a:t>Южная Корея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10396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588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17.7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</a:tr>
              <a:tr h="34256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National </a:t>
                      </a:r>
                      <a:r>
                        <a:rPr lang="en-US" sz="1100" u="none" strike="noStrike" dirty="0" err="1">
                          <a:effectLst/>
                          <a:latin typeface="EYInterstate Light" panose="02000506000000020004" pitchFamily="2" charset="0"/>
                        </a:rPr>
                        <a:t>Tsing</a:t>
                      </a:r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 Hua </a:t>
                      </a:r>
                      <a:r>
                        <a:rPr lang="en-US" sz="11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University</a:t>
                      </a:r>
                      <a:endParaRPr lang="ru-RU" sz="1100" u="none" strike="noStrike" dirty="0" smtClean="0">
                        <a:effectLst/>
                        <a:latin typeface="EYInterstate Light" panose="02000506000000020004" pitchFamily="2" charset="0"/>
                      </a:endParaRPr>
                    </a:p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EYInterstate Light" panose="02000506000000020004" pitchFamily="2" charset="0"/>
                        </a:rPr>
                        <a:t>Тайвань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199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11</a:t>
                      </a:r>
                      <a:r>
                        <a:rPr lang="ru-RU" sz="11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775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620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EYInterstate Light" panose="02000506000000020004" pitchFamily="2" charset="0"/>
                        </a:rPr>
                        <a:t>19.0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</a:tr>
              <a:tr h="23578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Rice </a:t>
                      </a:r>
                      <a:r>
                        <a:rPr lang="en-US" sz="11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EYInterstate Light" panose="02000506000000020004" pitchFamily="2" charset="0"/>
                        </a:rPr>
                        <a:t>США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136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6487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779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EYInterstate Light" panose="02000506000000020004" pitchFamily="2" charset="0"/>
                        </a:rPr>
                        <a:t>8.3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</a:tr>
              <a:tr h="58235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Indian Institute of Technology Bombay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EYInterstate Light" panose="02000506000000020004" pitchFamily="2" charset="0"/>
                        </a:rPr>
                        <a:t>Индия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233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6100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510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EYInterstate Light" panose="02000506000000020004" pitchFamily="2" charset="0"/>
                        </a:rPr>
                        <a:t>12.0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</a:tr>
              <a:tr h="71041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King Fahd University of Petroleum &amp; </a:t>
                      </a:r>
                      <a:r>
                        <a:rPr lang="en-US" sz="11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Minerals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EYInterstate Light" panose="02000506000000020004" pitchFamily="2" charset="0"/>
                        </a:rPr>
                        <a:t>Саудовская Аравия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216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7500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9.4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/>
                </a:tc>
              </a:tr>
              <a:tr h="51384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Samara State Aerospace </a:t>
                      </a:r>
                      <a:r>
                        <a:rPr lang="en-US" sz="11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University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EYInterstate Light" panose="02000506000000020004" pitchFamily="2" charset="0"/>
                        </a:rPr>
                        <a:t>Россия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EYInterstate Light" panose="02000506000000020004" pitchFamily="2" charset="0"/>
                        </a:rPr>
                        <a:t>7000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650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EYInterstate Light" panose="02000506000000020004" pitchFamily="2" charset="0"/>
                        </a:rPr>
                        <a:t>10.8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564" marR="8564" marT="856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7036" y="353656"/>
            <a:ext cx="3809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EYInterstate Light" panose="02000506000000020004" pitchFamily="2" charset="0"/>
              </a:rPr>
              <a:t>Наши </a:t>
            </a:r>
            <a:r>
              <a:rPr lang="ru-RU" sz="1400" b="1" dirty="0" err="1" smtClean="0">
                <a:solidFill>
                  <a:srgbClr val="0070C0"/>
                </a:solidFill>
                <a:latin typeface="EYInterstate Light" panose="02000506000000020004" pitchFamily="2" charset="0"/>
              </a:rPr>
              <a:t>референт</a:t>
            </a:r>
            <a:r>
              <a:rPr lang="ru-RU" sz="1400" b="1" dirty="0" err="1">
                <a:solidFill>
                  <a:srgbClr val="0070C0"/>
                </a:solidFill>
                <a:latin typeface="EYInterstate Light" panose="02000506000000020004" pitchFamily="2" charset="0"/>
              </a:rPr>
              <a:t>н</a:t>
            </a:r>
            <a:r>
              <a:rPr lang="ru-RU" sz="1400" b="1" dirty="0" err="1" smtClean="0">
                <a:solidFill>
                  <a:srgbClr val="0070C0"/>
                </a:solidFill>
                <a:latin typeface="EYInterstate Light" panose="02000506000000020004" pitchFamily="2" charset="0"/>
              </a:rPr>
              <a:t>ые</a:t>
            </a:r>
            <a:r>
              <a:rPr lang="ru-RU" sz="1400" b="1" dirty="0" smtClean="0">
                <a:solidFill>
                  <a:srgbClr val="0070C0"/>
                </a:solidFill>
                <a:latin typeface="EYInterstate Light" panose="02000506000000020004" pitchFamily="2" charset="0"/>
              </a:rPr>
              <a:t> университеты  </a:t>
            </a:r>
            <a:endParaRPr lang="en-US" sz="1400" b="1" dirty="0">
              <a:solidFill>
                <a:srgbClr val="0070C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7683690" y="2279176"/>
            <a:ext cx="791570" cy="1132764"/>
          </a:xfrm>
          <a:prstGeom prst="wedgeRoundRectCallout">
            <a:avLst>
              <a:gd name="adj1" fmla="val -132902"/>
              <a:gd name="adj2" fmla="val 7213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A3B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rgbClr val="010024"/>
              </a:solidFill>
              <a:effectLst/>
              <a:latin typeface="EYInterstate Regular" pitchFamily="1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60641"/>
              </p:ext>
            </p:extLst>
          </p:nvPr>
        </p:nvGraphicFramePr>
        <p:xfrm>
          <a:off x="479426" y="6456012"/>
          <a:ext cx="6420138" cy="34626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0109"/>
                <a:gridCol w="1868562"/>
                <a:gridCol w="469219"/>
                <a:gridCol w="436515"/>
                <a:gridCol w="504418"/>
                <a:gridCol w="446217"/>
                <a:gridCol w="417114"/>
                <a:gridCol w="426815"/>
                <a:gridCol w="545517"/>
                <a:gridCol w="522514"/>
                <a:gridCol w="463138"/>
              </a:tblGrid>
              <a:tr h="66411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EYInterstate Light" panose="02000506000000020004" pitchFamily="2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EYInterstate Light" panose="02000506000000020004" pitchFamily="2" charset="0"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EYInterstate Light" panose="02000506000000020004" pitchFamily="2" charset="0"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EYInterstate Light" panose="02000506000000020004" pitchFamily="2" charset="0"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EYInterstate Light" panose="02000506000000020004" pitchFamily="2" charset="0"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EYInterstate Light" panose="02000506000000020004" pitchFamily="2" charset="0"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EYInterstate Light" panose="02000506000000020004" pitchFamily="2" charset="0"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EYInterstate Light" panose="02000506000000020004" pitchFamily="2" charset="0"/>
                        </a:rPr>
                        <a:t>2020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</a:tr>
              <a:tr h="383663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Рейтинг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QS – World University Rankings</a:t>
                      </a: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350-400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0-3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250-300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117" marR="14117" marT="0" marB="0" anchor="ctr"/>
                </a:tc>
              </a:tr>
              <a:tr h="5816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1.1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Рейтинг</a:t>
                      </a:r>
                      <a:r>
                        <a:rPr lang="en-US" sz="1000" dirty="0">
                          <a:effectLst/>
                        </a:rPr>
                        <a:t> QS </a:t>
                      </a:r>
                      <a:r>
                        <a:rPr lang="en-US" sz="1000" dirty="0" smtClean="0">
                          <a:effectLst/>
                        </a:rPr>
                        <a:t>, </a:t>
                      </a:r>
                      <a:r>
                        <a:rPr lang="ru-RU" sz="1000" dirty="0">
                          <a:effectLst/>
                        </a:rPr>
                        <a:t>предметный список</a:t>
                      </a:r>
                      <a:r>
                        <a:rPr lang="en-US" sz="1000" dirty="0">
                          <a:effectLst/>
                        </a:rPr>
                        <a:t> «Engineering and Technology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место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201+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201+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201+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201+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201+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175</a:t>
                      </a:r>
                      <a:r>
                        <a:rPr lang="en-US" sz="1000" dirty="0">
                          <a:effectLst/>
                        </a:rPr>
                        <a:t>-200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r>
                        <a:rPr lang="ru-RU" sz="1000" dirty="0">
                          <a:effectLst/>
                        </a:rPr>
                        <a:t>25</a:t>
                      </a:r>
                      <a:r>
                        <a:rPr lang="en-US" sz="1000" dirty="0">
                          <a:effectLst/>
                        </a:rPr>
                        <a:t>-150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75-100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</a:tr>
              <a:tr h="379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статей 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на </a:t>
                      </a:r>
                      <a:r>
                        <a:rPr lang="ru-RU" sz="1000" dirty="0">
                          <a:effectLst/>
                        </a:rPr>
                        <a:t>1 </a:t>
                      </a:r>
                      <a:r>
                        <a:rPr lang="ru-RU" sz="1000" dirty="0" smtClean="0">
                          <a:effectLst/>
                        </a:rPr>
                        <a:t>НПР</a:t>
                      </a:r>
                      <a:r>
                        <a:rPr lang="en-US" sz="1000" dirty="0" smtClean="0">
                          <a:effectLst/>
                        </a:rPr>
                        <a:t>*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ед.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</a:t>
                      </a:r>
                    </a:p>
                  </a:txBody>
                  <a:tcPr marL="0" marR="0" marT="0" marB="0" anchor="ctr"/>
                </a:tc>
              </a:tr>
              <a:tr h="3932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3.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Средний показатель цитируемости на 1 </a:t>
                      </a:r>
                      <a:r>
                        <a:rPr lang="ru-RU" sz="1000" dirty="0" smtClean="0">
                          <a:effectLst/>
                        </a:rPr>
                        <a:t>НПР</a:t>
                      </a:r>
                      <a:r>
                        <a:rPr lang="en-US" sz="1000" dirty="0" smtClean="0">
                          <a:effectLst/>
                        </a:rPr>
                        <a:t>*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ед.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17.06</a:t>
                      </a:r>
                    </a:p>
                  </a:txBody>
                  <a:tcPr marL="9525" marR="9525" marT="9525" marB="0" anchor="ctr"/>
                </a:tc>
              </a:tr>
              <a:tr h="261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4.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зарубежных </a:t>
                      </a:r>
                      <a:r>
                        <a:rPr lang="ru-RU" sz="1000" dirty="0" smtClean="0">
                          <a:effectLst/>
                        </a:rPr>
                        <a:t>НПР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%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0,19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0,29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8,5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</a:tr>
              <a:tr h="379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5.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иностранных </a:t>
                      </a:r>
                      <a:r>
                        <a:rPr lang="ru-RU" sz="1000" dirty="0" smtClean="0">
                          <a:effectLst/>
                        </a:rPr>
                        <a:t>студентов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3,9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4,5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5,4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6,5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9,5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11,5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13,5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</a:tr>
              <a:tr h="383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6.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Средний балл ЕГЭ студентов </a:t>
                      </a:r>
                      <a:r>
                        <a:rPr lang="ru-RU" sz="1000" dirty="0" smtClean="0">
                          <a:effectLst/>
                        </a:rPr>
                        <a:t>вуза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балл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68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</a:t>
                      </a:r>
                      <a:r>
                        <a:rPr lang="ru-RU" sz="1000" dirty="0" smtClean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</a:t>
                      </a:r>
                      <a:r>
                        <a:rPr lang="en-US" sz="1000" dirty="0" smtClean="0">
                          <a:effectLst/>
                          <a:latin typeface="Calibri"/>
                          <a:cs typeface="Times New Roman"/>
                        </a:rPr>
                        <a:t>3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</a:t>
                      </a:r>
                      <a:r>
                        <a:rPr lang="ru-RU" sz="1000" dirty="0" smtClean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</a:t>
                      </a:r>
                      <a:r>
                        <a:rPr lang="ru-RU" sz="1000" dirty="0" smtClean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</a:t>
                      </a: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77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</a:tr>
              <a:tr h="5250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7.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доходов из внебюджетных </a:t>
                      </a:r>
                      <a:r>
                        <a:rPr lang="ru-RU" sz="1000" dirty="0" smtClean="0">
                          <a:effectLst/>
                        </a:rPr>
                        <a:t>источников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27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30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31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32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33,5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35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37,5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40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117" marR="14117" marT="0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5913" y="6079917"/>
            <a:ext cx="314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lnSpc>
                <a:spcPct val="100000"/>
              </a:lnSpc>
              <a:defRPr sz="1400" b="1">
                <a:solidFill>
                  <a:srgbClr val="0070C0"/>
                </a:solidFill>
                <a:latin typeface="EYInterstate Light" panose="02000506000000020004" pitchFamily="2" charset="0"/>
              </a:defRPr>
            </a:lvl1pPr>
          </a:lstStyle>
          <a:p>
            <a:pPr algn="l"/>
            <a:r>
              <a:rPr lang="ru-RU" dirty="0" smtClean="0"/>
              <a:t>Целевые показатели СГАУ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3875" y="10467975"/>
            <a:ext cx="5334000" cy="2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/>
              <a:t>* 5 year cumulative 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6733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829" y="353029"/>
            <a:ext cx="25094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EYInterstate Light" panose="02000506000000020004" pitchFamily="2" charset="0"/>
              </a:rPr>
              <a:t>Цели и амбиции</a:t>
            </a:r>
            <a:endParaRPr lang="en-US" sz="1400" b="1" dirty="0">
              <a:solidFill>
                <a:srgbClr val="0070C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5400000">
            <a:off x="1792977" y="-9943"/>
            <a:ext cx="684212" cy="3343842"/>
          </a:xfrm>
          <a:prstGeom prst="homePlate">
            <a:avLst>
              <a:gd name="adj" fmla="val 26255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45720" rIns="457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chemeClr val="bg1"/>
                </a:solidFill>
                <a:latin typeface="EYInterstate Light" pitchFamily="2" charset="0"/>
              </a:rPr>
              <a:t>СГАУ 2020</a:t>
            </a:r>
            <a:endParaRPr lang="en-US" altLang="en-US" sz="1400" b="1" dirty="0">
              <a:solidFill>
                <a:schemeClr val="bg1"/>
              </a:solidFill>
              <a:latin typeface="EYInterstate Light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7737" y="1980184"/>
            <a:ext cx="3336985" cy="1429935"/>
            <a:chOff x="7399772" y="1445874"/>
            <a:chExt cx="2272062" cy="1424012"/>
          </a:xfrm>
          <a:solidFill>
            <a:schemeClr val="bg1"/>
          </a:solidFill>
        </p:grpSpPr>
        <p:grpSp>
          <p:nvGrpSpPr>
            <p:cNvPr id="9" name="Group 8"/>
            <p:cNvGrpSpPr/>
            <p:nvPr/>
          </p:nvGrpSpPr>
          <p:grpSpPr>
            <a:xfrm>
              <a:off x="7401166" y="1445874"/>
              <a:ext cx="2270668" cy="742950"/>
              <a:chOff x="7401166" y="1445874"/>
              <a:chExt cx="2270668" cy="742950"/>
            </a:xfrm>
            <a:grpFill/>
          </p:grpSpPr>
          <p:sp>
            <p:nvSpPr>
              <p:cNvPr id="13" name="Freeform 4"/>
              <p:cNvSpPr>
                <a:spLocks/>
              </p:cNvSpPr>
              <p:nvPr/>
            </p:nvSpPr>
            <p:spPr bwMode="auto">
              <a:xfrm>
                <a:off x="7401166" y="1445874"/>
                <a:ext cx="2270668" cy="742950"/>
              </a:xfrm>
              <a:custGeom>
                <a:avLst/>
                <a:gdLst>
                  <a:gd name="T0" fmla="*/ 0 w 936"/>
                  <a:gd name="T1" fmla="*/ 2147483647 h 922"/>
                  <a:gd name="T2" fmla="*/ 0 w 936"/>
                  <a:gd name="T3" fmla="*/ 0 h 922"/>
                  <a:gd name="T4" fmla="*/ 2147483647 w 936"/>
                  <a:gd name="T5" fmla="*/ 2147483647 h 922"/>
                  <a:gd name="T6" fmla="*/ 2147483647 w 936"/>
                  <a:gd name="T7" fmla="*/ 0 h 922"/>
                  <a:gd name="T8" fmla="*/ 2147483647 w 936"/>
                  <a:gd name="T9" fmla="*/ 2147483647 h 922"/>
                  <a:gd name="T10" fmla="*/ 2147483647 w 936"/>
                  <a:gd name="T11" fmla="*/ 2147483647 h 922"/>
                  <a:gd name="T12" fmla="*/ 0 w 936"/>
                  <a:gd name="T13" fmla="*/ 2147483647 h 9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6"/>
                  <a:gd name="T22" fmla="*/ 0 h 922"/>
                  <a:gd name="T23" fmla="*/ 936 w 936"/>
                  <a:gd name="T24" fmla="*/ 922 h 9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6" h="922">
                    <a:moveTo>
                      <a:pt x="0" y="665"/>
                    </a:moveTo>
                    <a:lnTo>
                      <a:pt x="0" y="0"/>
                    </a:lnTo>
                    <a:lnTo>
                      <a:pt x="466" y="250"/>
                    </a:lnTo>
                    <a:lnTo>
                      <a:pt x="935" y="0"/>
                    </a:lnTo>
                    <a:lnTo>
                      <a:pt x="935" y="672"/>
                    </a:lnTo>
                    <a:lnTo>
                      <a:pt x="464" y="921"/>
                    </a:lnTo>
                    <a:lnTo>
                      <a:pt x="0" y="665"/>
                    </a:lnTo>
                  </a:path>
                </a:pathLst>
              </a:custGeom>
              <a:grpFill/>
              <a:ln w="6350" cap="rnd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pPr algn="ctr">
                  <a:defRPr/>
                </a:pPr>
                <a:endParaRPr lang="en-US" sz="1400">
                  <a:solidFill>
                    <a:srgbClr val="000000"/>
                  </a:solidFill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8344452" y="1711972"/>
                <a:ext cx="374371" cy="28416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rgbClr val="000000"/>
                    </a:solidFill>
                    <a:latin typeface="EYInterstate Light" panose="02000506000000020004" pitchFamily="2" charset="0"/>
                  </a:rPr>
                  <a:t>21</a:t>
                </a:r>
                <a:r>
                  <a:rPr lang="ru-RU" sz="1400" dirty="0" smtClean="0">
                    <a:solidFill>
                      <a:srgbClr val="000000"/>
                    </a:solidFill>
                    <a:latin typeface="EYInterstate Light" panose="02000506000000020004" pitchFamily="2" charset="0"/>
                  </a:rPr>
                  <a:t> </a:t>
                </a:r>
                <a:r>
                  <a:rPr lang="ru-RU" sz="1400" b="1" dirty="0" smtClean="0">
                    <a:solidFill>
                      <a:srgbClr val="000000"/>
                    </a:solidFill>
                    <a:latin typeface="EYInterstate Light" panose="02000506000000020004" pitchFamily="2" charset="0"/>
                  </a:rPr>
                  <a:t>международная лаборатория</a:t>
                </a:r>
                <a:endParaRPr lang="ru-RU" sz="1400" dirty="0">
                  <a:solidFill>
                    <a:srgbClr val="000000"/>
                  </a:solidFill>
                  <a:latin typeface="EYInterstate Light" panose="02000506000000020004" pitchFamily="2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399772" y="2126936"/>
              <a:ext cx="2270668" cy="742950"/>
              <a:chOff x="7404616" y="1565117"/>
              <a:chExt cx="2270668" cy="742950"/>
            </a:xfrm>
            <a:grpFill/>
          </p:grpSpPr>
          <p:sp>
            <p:nvSpPr>
              <p:cNvPr id="11" name="Freeform 4"/>
              <p:cNvSpPr>
                <a:spLocks/>
              </p:cNvSpPr>
              <p:nvPr/>
            </p:nvSpPr>
            <p:spPr bwMode="auto">
              <a:xfrm>
                <a:off x="7404616" y="1565117"/>
                <a:ext cx="2270668" cy="742950"/>
              </a:xfrm>
              <a:custGeom>
                <a:avLst/>
                <a:gdLst>
                  <a:gd name="T0" fmla="*/ 0 w 936"/>
                  <a:gd name="T1" fmla="*/ 2147483647 h 922"/>
                  <a:gd name="T2" fmla="*/ 0 w 936"/>
                  <a:gd name="T3" fmla="*/ 0 h 922"/>
                  <a:gd name="T4" fmla="*/ 2147483647 w 936"/>
                  <a:gd name="T5" fmla="*/ 2147483647 h 922"/>
                  <a:gd name="T6" fmla="*/ 2147483647 w 936"/>
                  <a:gd name="T7" fmla="*/ 0 h 922"/>
                  <a:gd name="T8" fmla="*/ 2147483647 w 936"/>
                  <a:gd name="T9" fmla="*/ 2147483647 h 922"/>
                  <a:gd name="T10" fmla="*/ 2147483647 w 936"/>
                  <a:gd name="T11" fmla="*/ 2147483647 h 922"/>
                  <a:gd name="T12" fmla="*/ 0 w 936"/>
                  <a:gd name="T13" fmla="*/ 2147483647 h 9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6"/>
                  <a:gd name="T22" fmla="*/ 0 h 922"/>
                  <a:gd name="T23" fmla="*/ 936 w 936"/>
                  <a:gd name="T24" fmla="*/ 922 h 9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6" h="922">
                    <a:moveTo>
                      <a:pt x="0" y="665"/>
                    </a:moveTo>
                    <a:lnTo>
                      <a:pt x="0" y="0"/>
                    </a:lnTo>
                    <a:lnTo>
                      <a:pt x="466" y="250"/>
                    </a:lnTo>
                    <a:lnTo>
                      <a:pt x="935" y="0"/>
                    </a:lnTo>
                    <a:lnTo>
                      <a:pt x="935" y="672"/>
                    </a:lnTo>
                    <a:lnTo>
                      <a:pt x="464" y="921"/>
                    </a:lnTo>
                    <a:lnTo>
                      <a:pt x="0" y="665"/>
                    </a:lnTo>
                  </a:path>
                </a:pathLst>
              </a:custGeom>
              <a:grpFill/>
              <a:ln w="6350" cap="rnd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pPr algn="ctr">
                  <a:defRPr/>
                </a:pPr>
                <a:endParaRPr lang="en-US" sz="1400"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8337010" y="1848841"/>
                <a:ext cx="374371" cy="28416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 lIns="45720" rIns="45720" anchor="ctr"/>
              <a:lstStyle/>
              <a:p>
                <a:pPr marL="209550" indent="-209550" algn="ctr" defTabSz="922338">
                  <a:spcBef>
                    <a:spcPts val="200"/>
                  </a:spcBef>
                  <a:defRPr/>
                </a:pPr>
                <a:r>
                  <a:rPr lang="en-US" sz="1400" b="1" dirty="0" smtClean="0">
                    <a:latin typeface="EYInterstate Light" panose="02000506000000020004" pitchFamily="2" charset="0"/>
                  </a:rPr>
                  <a:t>4</a:t>
                </a:r>
                <a:r>
                  <a:rPr lang="ru-RU" sz="1400" b="1" dirty="0" smtClean="0">
                    <a:latin typeface="EYInterstate Light" panose="02000506000000020004" pitchFamily="2" charset="0"/>
                  </a:rPr>
                  <a:t> «центра превосходства» </a:t>
                </a:r>
                <a:endParaRPr lang="ru-RU" sz="1400" b="1" dirty="0">
                  <a:latin typeface="EYInterstate Light" panose="02000506000000020004" pitchFamily="2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66093" y="3312156"/>
            <a:ext cx="3336985" cy="1395448"/>
            <a:chOff x="7399772" y="1633086"/>
            <a:chExt cx="2272062" cy="1389668"/>
          </a:xfrm>
          <a:solidFill>
            <a:schemeClr val="bg1"/>
          </a:solidFill>
        </p:grpSpPr>
        <p:grpSp>
          <p:nvGrpSpPr>
            <p:cNvPr id="16" name="Group 15"/>
            <p:cNvGrpSpPr/>
            <p:nvPr/>
          </p:nvGrpSpPr>
          <p:grpSpPr>
            <a:xfrm>
              <a:off x="7401166" y="1633086"/>
              <a:ext cx="2270668" cy="742950"/>
              <a:chOff x="7401166" y="1633086"/>
              <a:chExt cx="2270668" cy="742950"/>
            </a:xfrm>
            <a:grpFill/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7401166" y="1633086"/>
                <a:ext cx="2270668" cy="742950"/>
              </a:xfrm>
              <a:custGeom>
                <a:avLst/>
                <a:gdLst>
                  <a:gd name="T0" fmla="*/ 0 w 936"/>
                  <a:gd name="T1" fmla="*/ 2147483647 h 922"/>
                  <a:gd name="T2" fmla="*/ 0 w 936"/>
                  <a:gd name="T3" fmla="*/ 0 h 922"/>
                  <a:gd name="T4" fmla="*/ 2147483647 w 936"/>
                  <a:gd name="T5" fmla="*/ 2147483647 h 922"/>
                  <a:gd name="T6" fmla="*/ 2147483647 w 936"/>
                  <a:gd name="T7" fmla="*/ 0 h 922"/>
                  <a:gd name="T8" fmla="*/ 2147483647 w 936"/>
                  <a:gd name="T9" fmla="*/ 2147483647 h 922"/>
                  <a:gd name="T10" fmla="*/ 2147483647 w 936"/>
                  <a:gd name="T11" fmla="*/ 2147483647 h 922"/>
                  <a:gd name="T12" fmla="*/ 0 w 936"/>
                  <a:gd name="T13" fmla="*/ 2147483647 h 9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6"/>
                  <a:gd name="T22" fmla="*/ 0 h 922"/>
                  <a:gd name="T23" fmla="*/ 936 w 936"/>
                  <a:gd name="T24" fmla="*/ 922 h 9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6" h="922">
                    <a:moveTo>
                      <a:pt x="0" y="665"/>
                    </a:moveTo>
                    <a:lnTo>
                      <a:pt x="0" y="0"/>
                    </a:lnTo>
                    <a:lnTo>
                      <a:pt x="466" y="250"/>
                    </a:lnTo>
                    <a:lnTo>
                      <a:pt x="935" y="0"/>
                    </a:lnTo>
                    <a:lnTo>
                      <a:pt x="935" y="672"/>
                    </a:lnTo>
                    <a:lnTo>
                      <a:pt x="464" y="921"/>
                    </a:lnTo>
                    <a:lnTo>
                      <a:pt x="0" y="665"/>
                    </a:lnTo>
                  </a:path>
                </a:pathLst>
              </a:custGeom>
              <a:grpFill/>
              <a:ln w="6350" cap="rnd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pPr algn="ctr">
                  <a:defRPr/>
                </a:pPr>
                <a:endParaRPr lang="en-US" sz="1400">
                  <a:solidFill>
                    <a:srgbClr val="000000"/>
                  </a:solidFill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8344452" y="1823248"/>
                <a:ext cx="374371" cy="28416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 marL="209550" indent="-209550" algn="ctr" defTabSz="922338">
                  <a:spcBef>
                    <a:spcPts val="200"/>
                  </a:spcBef>
                  <a:defRPr/>
                </a:pPr>
                <a:r>
                  <a:rPr lang="ru-RU" sz="1400" b="1" dirty="0" smtClean="0">
                    <a:solidFill>
                      <a:srgbClr val="000000"/>
                    </a:solidFill>
                    <a:latin typeface="EYInterstate Light" panose="02000506000000020004" pitchFamily="2" charset="0"/>
                  </a:rPr>
                  <a:t>НИОКР  </a:t>
                </a:r>
                <a:endParaRPr lang="ru-RU" sz="1400" b="1" dirty="0">
                  <a:solidFill>
                    <a:srgbClr val="000000"/>
                  </a:solidFill>
                  <a:latin typeface="EYInterstate Light" panose="02000506000000020004" pitchFamily="2" charset="0"/>
                </a:endParaRPr>
              </a:p>
              <a:p>
                <a:pPr marL="209550" indent="-209550" algn="ctr" defTabSz="922338">
                  <a:spcBef>
                    <a:spcPts val="200"/>
                  </a:spcBef>
                  <a:defRPr/>
                </a:pPr>
                <a:r>
                  <a:rPr lang="ru-RU" sz="1400" b="1" dirty="0">
                    <a:solidFill>
                      <a:srgbClr val="000000"/>
                    </a:solidFill>
                    <a:latin typeface="EYInterstate Light" panose="02000506000000020004" pitchFamily="2" charset="0"/>
                  </a:rPr>
                  <a:t>на </a:t>
                </a:r>
                <a:r>
                  <a:rPr lang="ru-RU" sz="1400" b="1" dirty="0" smtClean="0">
                    <a:solidFill>
                      <a:srgbClr val="000000"/>
                    </a:solidFill>
                    <a:latin typeface="EYInterstate Light" panose="02000506000000020004" pitchFamily="2" charset="0"/>
                  </a:rPr>
                  <a:t>сумму 2 </a:t>
                </a:r>
                <a:r>
                  <a:rPr lang="ru-RU" sz="1400" b="1" dirty="0">
                    <a:solidFill>
                      <a:srgbClr val="000000"/>
                    </a:solidFill>
                    <a:latin typeface="EYInterstate Light" panose="02000506000000020004" pitchFamily="2" charset="0"/>
                  </a:rPr>
                  <a:t>млрд. руб.</a:t>
                </a:r>
              </a:p>
              <a:p>
                <a:pPr marL="209550" indent="-209550" algn="ctr" defTabSz="922338">
                  <a:spcBef>
                    <a:spcPct val="100000"/>
                  </a:spcBef>
                  <a:defRPr/>
                </a:pPr>
                <a:endParaRPr lang="en-US" sz="1400" dirty="0">
                  <a:solidFill>
                    <a:srgbClr val="000000"/>
                  </a:solidFill>
                  <a:latin typeface="EYInterstate Light" panose="02000506000000020004" pitchFamily="2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399772" y="2279804"/>
              <a:ext cx="2270668" cy="742950"/>
              <a:chOff x="7404616" y="1717985"/>
              <a:chExt cx="2270668" cy="742950"/>
            </a:xfrm>
            <a:grpFill/>
          </p:grpSpPr>
          <p:sp>
            <p:nvSpPr>
              <p:cNvPr id="18" name="Freeform 4"/>
              <p:cNvSpPr>
                <a:spLocks/>
              </p:cNvSpPr>
              <p:nvPr/>
            </p:nvSpPr>
            <p:spPr bwMode="auto">
              <a:xfrm>
                <a:off x="7404616" y="1717985"/>
                <a:ext cx="2270668" cy="742950"/>
              </a:xfrm>
              <a:custGeom>
                <a:avLst/>
                <a:gdLst>
                  <a:gd name="T0" fmla="*/ 0 w 936"/>
                  <a:gd name="T1" fmla="*/ 2147483647 h 922"/>
                  <a:gd name="T2" fmla="*/ 0 w 936"/>
                  <a:gd name="T3" fmla="*/ 0 h 922"/>
                  <a:gd name="T4" fmla="*/ 2147483647 w 936"/>
                  <a:gd name="T5" fmla="*/ 2147483647 h 922"/>
                  <a:gd name="T6" fmla="*/ 2147483647 w 936"/>
                  <a:gd name="T7" fmla="*/ 0 h 922"/>
                  <a:gd name="T8" fmla="*/ 2147483647 w 936"/>
                  <a:gd name="T9" fmla="*/ 2147483647 h 922"/>
                  <a:gd name="T10" fmla="*/ 2147483647 w 936"/>
                  <a:gd name="T11" fmla="*/ 2147483647 h 922"/>
                  <a:gd name="T12" fmla="*/ 0 w 936"/>
                  <a:gd name="T13" fmla="*/ 2147483647 h 9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6"/>
                  <a:gd name="T22" fmla="*/ 0 h 922"/>
                  <a:gd name="T23" fmla="*/ 936 w 936"/>
                  <a:gd name="T24" fmla="*/ 922 h 9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6" h="922">
                    <a:moveTo>
                      <a:pt x="0" y="665"/>
                    </a:moveTo>
                    <a:lnTo>
                      <a:pt x="0" y="0"/>
                    </a:lnTo>
                    <a:lnTo>
                      <a:pt x="466" y="250"/>
                    </a:lnTo>
                    <a:lnTo>
                      <a:pt x="935" y="0"/>
                    </a:lnTo>
                    <a:lnTo>
                      <a:pt x="935" y="672"/>
                    </a:lnTo>
                    <a:lnTo>
                      <a:pt x="464" y="921"/>
                    </a:lnTo>
                    <a:lnTo>
                      <a:pt x="0" y="665"/>
                    </a:lnTo>
                  </a:path>
                </a:pathLst>
              </a:custGeom>
              <a:grpFill/>
              <a:ln w="6350" cap="rnd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pPr algn="ctr">
                  <a:defRPr/>
                </a:pPr>
                <a:endParaRPr lang="en-US" sz="1400"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8385727" y="1894185"/>
                <a:ext cx="374371" cy="28416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 smtClean="0">
                    <a:latin typeface="EYInterstate Light" panose="02000506000000020004" pitchFamily="2" charset="0"/>
                  </a:rPr>
                  <a:t>80 </a:t>
                </a:r>
                <a:r>
                  <a:rPr lang="ru-RU" sz="1400" b="1" dirty="0">
                    <a:latin typeface="EYInterstate Light" panose="02000506000000020004" pitchFamily="2" charset="0"/>
                  </a:rPr>
                  <a:t>НПР привлечены с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atin typeface="EYInterstate Light" panose="02000506000000020004" pitchFamily="2" charset="0"/>
                  </a:rPr>
                  <a:t>международного рынка труда 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63162" y="4619897"/>
            <a:ext cx="3336985" cy="1405085"/>
            <a:chOff x="7399772" y="1578985"/>
            <a:chExt cx="2272062" cy="1399273"/>
          </a:xfrm>
          <a:solidFill>
            <a:schemeClr val="bg1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7401166" y="1578985"/>
              <a:ext cx="2270668" cy="742950"/>
              <a:chOff x="7401166" y="1578985"/>
              <a:chExt cx="2270668" cy="742950"/>
            </a:xfrm>
            <a:grpFill/>
          </p:grpSpPr>
          <p:sp>
            <p:nvSpPr>
              <p:cNvPr id="27" name="Freeform 4"/>
              <p:cNvSpPr>
                <a:spLocks/>
              </p:cNvSpPr>
              <p:nvPr/>
            </p:nvSpPr>
            <p:spPr bwMode="auto">
              <a:xfrm>
                <a:off x="7401166" y="1578985"/>
                <a:ext cx="2270668" cy="742950"/>
              </a:xfrm>
              <a:custGeom>
                <a:avLst/>
                <a:gdLst>
                  <a:gd name="T0" fmla="*/ 0 w 936"/>
                  <a:gd name="T1" fmla="*/ 2147483647 h 922"/>
                  <a:gd name="T2" fmla="*/ 0 w 936"/>
                  <a:gd name="T3" fmla="*/ 0 h 922"/>
                  <a:gd name="T4" fmla="*/ 2147483647 w 936"/>
                  <a:gd name="T5" fmla="*/ 2147483647 h 922"/>
                  <a:gd name="T6" fmla="*/ 2147483647 w 936"/>
                  <a:gd name="T7" fmla="*/ 0 h 922"/>
                  <a:gd name="T8" fmla="*/ 2147483647 w 936"/>
                  <a:gd name="T9" fmla="*/ 2147483647 h 922"/>
                  <a:gd name="T10" fmla="*/ 2147483647 w 936"/>
                  <a:gd name="T11" fmla="*/ 2147483647 h 922"/>
                  <a:gd name="T12" fmla="*/ 0 w 936"/>
                  <a:gd name="T13" fmla="*/ 2147483647 h 9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6"/>
                  <a:gd name="T22" fmla="*/ 0 h 922"/>
                  <a:gd name="T23" fmla="*/ 936 w 936"/>
                  <a:gd name="T24" fmla="*/ 922 h 9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6" h="922">
                    <a:moveTo>
                      <a:pt x="0" y="665"/>
                    </a:moveTo>
                    <a:lnTo>
                      <a:pt x="0" y="0"/>
                    </a:lnTo>
                    <a:lnTo>
                      <a:pt x="466" y="250"/>
                    </a:lnTo>
                    <a:lnTo>
                      <a:pt x="935" y="0"/>
                    </a:lnTo>
                    <a:lnTo>
                      <a:pt x="935" y="672"/>
                    </a:lnTo>
                    <a:lnTo>
                      <a:pt x="464" y="921"/>
                    </a:lnTo>
                    <a:lnTo>
                      <a:pt x="0" y="665"/>
                    </a:lnTo>
                  </a:path>
                </a:pathLst>
              </a:custGeom>
              <a:grpFill/>
              <a:ln w="6350" cap="rnd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pPr algn="ctr">
                  <a:defRPr/>
                </a:pPr>
                <a:endParaRPr lang="en-US" sz="1400"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8344452" y="1851036"/>
                <a:ext cx="374371" cy="28416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rgbClr val="000000"/>
                    </a:solidFill>
                    <a:latin typeface="EYInterstate Light" panose="02000506000000020004" pitchFamily="2" charset="0"/>
                  </a:rPr>
                  <a:t>7% </a:t>
                </a:r>
                <a:r>
                  <a:rPr lang="ru-RU" sz="1400" b="1" dirty="0">
                    <a:solidFill>
                      <a:srgbClr val="000000"/>
                    </a:solidFill>
                    <a:latin typeface="EYInterstate Light" panose="02000506000000020004" pitchFamily="2" charset="0"/>
                  </a:rPr>
                  <a:t>постдоков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399772" y="2235308"/>
              <a:ext cx="2270668" cy="742950"/>
              <a:chOff x="7404616" y="1673489"/>
              <a:chExt cx="2270668" cy="742950"/>
            </a:xfrm>
            <a:grpFill/>
          </p:grpSpPr>
          <p:sp>
            <p:nvSpPr>
              <p:cNvPr id="25" name="Freeform 4"/>
              <p:cNvSpPr>
                <a:spLocks/>
              </p:cNvSpPr>
              <p:nvPr/>
            </p:nvSpPr>
            <p:spPr bwMode="auto">
              <a:xfrm>
                <a:off x="7404616" y="1673489"/>
                <a:ext cx="2270668" cy="742950"/>
              </a:xfrm>
              <a:custGeom>
                <a:avLst/>
                <a:gdLst>
                  <a:gd name="T0" fmla="*/ 0 w 936"/>
                  <a:gd name="T1" fmla="*/ 2147483647 h 922"/>
                  <a:gd name="T2" fmla="*/ 0 w 936"/>
                  <a:gd name="T3" fmla="*/ 0 h 922"/>
                  <a:gd name="T4" fmla="*/ 2147483647 w 936"/>
                  <a:gd name="T5" fmla="*/ 2147483647 h 922"/>
                  <a:gd name="T6" fmla="*/ 2147483647 w 936"/>
                  <a:gd name="T7" fmla="*/ 0 h 922"/>
                  <a:gd name="T8" fmla="*/ 2147483647 w 936"/>
                  <a:gd name="T9" fmla="*/ 2147483647 h 922"/>
                  <a:gd name="T10" fmla="*/ 2147483647 w 936"/>
                  <a:gd name="T11" fmla="*/ 2147483647 h 922"/>
                  <a:gd name="T12" fmla="*/ 0 w 936"/>
                  <a:gd name="T13" fmla="*/ 2147483647 h 9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6"/>
                  <a:gd name="T22" fmla="*/ 0 h 922"/>
                  <a:gd name="T23" fmla="*/ 936 w 936"/>
                  <a:gd name="T24" fmla="*/ 922 h 9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6" h="922">
                    <a:moveTo>
                      <a:pt x="0" y="665"/>
                    </a:moveTo>
                    <a:lnTo>
                      <a:pt x="0" y="0"/>
                    </a:lnTo>
                    <a:lnTo>
                      <a:pt x="466" y="250"/>
                    </a:lnTo>
                    <a:lnTo>
                      <a:pt x="935" y="0"/>
                    </a:lnTo>
                    <a:lnTo>
                      <a:pt x="935" y="672"/>
                    </a:lnTo>
                    <a:lnTo>
                      <a:pt x="464" y="921"/>
                    </a:lnTo>
                    <a:lnTo>
                      <a:pt x="0" y="665"/>
                    </a:lnTo>
                  </a:path>
                </a:pathLst>
              </a:custGeom>
              <a:grpFill/>
              <a:ln w="6350" cap="rnd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lIns="45720" rIns="45720"/>
              <a:lstStyle/>
              <a:p>
                <a:pPr algn="ctr">
                  <a:defRPr/>
                </a:pPr>
                <a:endParaRPr lang="en-US" sz="1400">
                  <a:latin typeface="EYInterstate Light" panose="02000506000000020004" pitchFamily="2" charset="0"/>
                </a:endParaRPr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8368002" y="1875699"/>
                <a:ext cx="374371" cy="28416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 lIns="45720" rIns="45720"/>
              <a:lstStyle/>
              <a:p>
                <a:pPr marL="228600" indent="-228600"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lain" startAt="27"/>
                  <a:defRPr/>
                </a:pPr>
                <a:r>
                  <a:rPr lang="ru-RU" sz="1400" b="1" dirty="0" smtClean="0">
                    <a:latin typeface="EYInterstate Light" panose="02000506000000020004" pitchFamily="2" charset="0"/>
                  </a:rPr>
                  <a:t>аккредитованных </a:t>
                </a:r>
                <a:endParaRPr lang="ru-RU" sz="1400" b="1" dirty="0">
                  <a:latin typeface="EYInterstate Light" panose="02000506000000020004" pitchFamily="2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atin typeface="EYInterstate Light" panose="02000506000000020004" pitchFamily="2" charset="0"/>
                  </a:rPr>
                  <a:t>международных программ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63581" y="5955265"/>
            <a:ext cx="3334937" cy="1422463"/>
            <a:chOff x="7390431" y="1439104"/>
            <a:chExt cx="2270668" cy="1416573"/>
          </a:xfrm>
          <a:solidFill>
            <a:schemeClr val="bg1"/>
          </a:solidFill>
        </p:grpSpPr>
        <p:sp>
          <p:nvSpPr>
            <p:cNvPr id="30" name="Freeform 4"/>
            <p:cNvSpPr>
              <a:spLocks/>
            </p:cNvSpPr>
            <p:nvPr/>
          </p:nvSpPr>
          <p:spPr bwMode="auto">
            <a:xfrm>
              <a:off x="7390431" y="1439104"/>
              <a:ext cx="2270668" cy="742950"/>
            </a:xfrm>
            <a:custGeom>
              <a:avLst/>
              <a:gdLst>
                <a:gd name="T0" fmla="*/ 0 w 936"/>
                <a:gd name="T1" fmla="*/ 2147483647 h 922"/>
                <a:gd name="T2" fmla="*/ 0 w 936"/>
                <a:gd name="T3" fmla="*/ 0 h 922"/>
                <a:gd name="T4" fmla="*/ 2147483647 w 936"/>
                <a:gd name="T5" fmla="*/ 2147483647 h 922"/>
                <a:gd name="T6" fmla="*/ 2147483647 w 936"/>
                <a:gd name="T7" fmla="*/ 0 h 922"/>
                <a:gd name="T8" fmla="*/ 2147483647 w 936"/>
                <a:gd name="T9" fmla="*/ 2147483647 h 922"/>
                <a:gd name="T10" fmla="*/ 2147483647 w 936"/>
                <a:gd name="T11" fmla="*/ 2147483647 h 922"/>
                <a:gd name="T12" fmla="*/ 0 w 936"/>
                <a:gd name="T13" fmla="*/ 2147483647 h 9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6"/>
                <a:gd name="T22" fmla="*/ 0 h 922"/>
                <a:gd name="T23" fmla="*/ 936 w 936"/>
                <a:gd name="T24" fmla="*/ 922 h 9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6" h="922">
                  <a:moveTo>
                    <a:pt x="0" y="665"/>
                  </a:moveTo>
                  <a:lnTo>
                    <a:pt x="0" y="0"/>
                  </a:lnTo>
                  <a:lnTo>
                    <a:pt x="466" y="250"/>
                  </a:lnTo>
                  <a:lnTo>
                    <a:pt x="935" y="0"/>
                  </a:lnTo>
                  <a:lnTo>
                    <a:pt x="935" y="672"/>
                  </a:lnTo>
                  <a:lnTo>
                    <a:pt x="464" y="921"/>
                  </a:lnTo>
                  <a:lnTo>
                    <a:pt x="0" y="665"/>
                  </a:lnTo>
                </a:path>
              </a:pathLst>
            </a:custGeom>
            <a:grpFill/>
            <a:ln w="6350" cap="rnd">
              <a:solidFill>
                <a:srgbClr val="0070C0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algn="ctr">
                <a:defRPr/>
              </a:pPr>
              <a:endParaRPr lang="en-US" sz="1400">
                <a:latin typeface="EYInterstate Light" panose="02000506000000020004" pitchFamily="2" charset="0"/>
              </a:endParaRP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8344452" y="1704938"/>
              <a:ext cx="374371" cy="28416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45720" rIns="45720"/>
            <a:lstStyle/>
            <a:p>
              <a:pPr marL="209550" indent="-209550" algn="ctr" defTabSz="922338">
                <a:spcBef>
                  <a:spcPct val="100000"/>
                </a:spcBef>
                <a:defRPr/>
              </a:pPr>
              <a:r>
                <a:rPr lang="ru-RU" sz="1400" b="1" dirty="0">
                  <a:latin typeface="EYInterstate Light" panose="02000506000000020004" pitchFamily="2" charset="0"/>
                </a:rPr>
                <a:t>105 курсов на английском языке</a:t>
              </a:r>
              <a:endParaRPr lang="en-US" sz="1400" b="1" dirty="0">
                <a:latin typeface="EYInterstate Light" panose="02000506000000020004" pitchFamily="2" charset="0"/>
              </a:endParaRPr>
            </a:p>
            <a:p>
              <a:pPr marL="209550" indent="-209550" algn="ctr" defTabSz="922338">
                <a:spcBef>
                  <a:spcPct val="100000"/>
                </a:spcBef>
                <a:defRPr/>
              </a:pPr>
              <a:endParaRPr lang="en-US" sz="1400" dirty="0">
                <a:latin typeface="EYInterstate Light" panose="02000506000000020004" pitchFamily="2" charset="0"/>
              </a:endParaRPr>
            </a:p>
          </p:txBody>
        </p:sp>
        <p:sp>
          <p:nvSpPr>
            <p:cNvPr id="32" name="Freeform 4"/>
            <p:cNvSpPr>
              <a:spLocks/>
            </p:cNvSpPr>
            <p:nvPr/>
          </p:nvSpPr>
          <p:spPr bwMode="auto">
            <a:xfrm>
              <a:off x="7390431" y="2112727"/>
              <a:ext cx="2270668" cy="742950"/>
            </a:xfrm>
            <a:custGeom>
              <a:avLst/>
              <a:gdLst>
                <a:gd name="T0" fmla="*/ 0 w 936"/>
                <a:gd name="T1" fmla="*/ 2147483647 h 922"/>
                <a:gd name="T2" fmla="*/ 0 w 936"/>
                <a:gd name="T3" fmla="*/ 0 h 922"/>
                <a:gd name="T4" fmla="*/ 2147483647 w 936"/>
                <a:gd name="T5" fmla="*/ 2147483647 h 922"/>
                <a:gd name="T6" fmla="*/ 2147483647 w 936"/>
                <a:gd name="T7" fmla="*/ 0 h 922"/>
                <a:gd name="T8" fmla="*/ 2147483647 w 936"/>
                <a:gd name="T9" fmla="*/ 2147483647 h 922"/>
                <a:gd name="T10" fmla="*/ 2147483647 w 936"/>
                <a:gd name="T11" fmla="*/ 2147483647 h 922"/>
                <a:gd name="T12" fmla="*/ 0 w 936"/>
                <a:gd name="T13" fmla="*/ 2147483647 h 9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6"/>
                <a:gd name="T22" fmla="*/ 0 h 922"/>
                <a:gd name="T23" fmla="*/ 936 w 936"/>
                <a:gd name="T24" fmla="*/ 922 h 9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6" h="922">
                  <a:moveTo>
                    <a:pt x="0" y="665"/>
                  </a:moveTo>
                  <a:lnTo>
                    <a:pt x="0" y="0"/>
                  </a:lnTo>
                  <a:lnTo>
                    <a:pt x="466" y="250"/>
                  </a:lnTo>
                  <a:lnTo>
                    <a:pt x="935" y="0"/>
                  </a:lnTo>
                  <a:lnTo>
                    <a:pt x="935" y="672"/>
                  </a:lnTo>
                  <a:lnTo>
                    <a:pt x="464" y="921"/>
                  </a:lnTo>
                  <a:lnTo>
                    <a:pt x="0" y="665"/>
                  </a:lnTo>
                </a:path>
              </a:pathLst>
            </a:custGeom>
            <a:grpFill/>
            <a:ln w="6350" cap="rnd">
              <a:solidFill>
                <a:srgbClr val="0070C0"/>
              </a:solidFill>
              <a:round/>
              <a:headEnd/>
              <a:tailEnd/>
            </a:ln>
          </p:spPr>
          <p:txBody>
            <a:bodyPr lIns="45720" rIns="45720"/>
            <a:lstStyle/>
            <a:p>
              <a:pPr algn="ctr">
                <a:defRPr/>
              </a:pPr>
              <a:endParaRPr lang="en-US" sz="1400" dirty="0">
                <a:latin typeface="EYInterstate Light" panose="02000506000000020004" pitchFamily="2" charset="0"/>
              </a:endParaRP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8325655" y="2342119"/>
              <a:ext cx="374371" cy="28416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45720" rIns="45720"/>
            <a:lstStyle/>
            <a:p>
              <a:pPr marL="209550" indent="-209550" algn="ctr" defTabSz="922338">
                <a:spcBef>
                  <a:spcPct val="100000"/>
                </a:spcBef>
                <a:defRPr/>
              </a:pPr>
              <a:r>
                <a:rPr lang="ru-RU" sz="1400" b="1" dirty="0" smtClean="0">
                  <a:latin typeface="EYInterstate Light" panose="02000506000000020004" pitchFamily="2" charset="0"/>
                </a:rPr>
                <a:t>Участие в </a:t>
              </a:r>
              <a:r>
                <a:rPr lang="en-US" sz="1400" b="1" dirty="0" smtClean="0">
                  <a:latin typeface="EYInterstate Light" panose="02000506000000020004" pitchFamily="2" charset="0"/>
                </a:rPr>
                <a:t>4</a:t>
              </a:r>
              <a:r>
                <a:rPr lang="ru-RU" sz="1400" b="1" dirty="0" smtClean="0">
                  <a:latin typeface="EYInterstate Light" panose="02000506000000020004" pitchFamily="2" charset="0"/>
                </a:rPr>
                <a:t> «</a:t>
              </a:r>
              <a:r>
                <a:rPr lang="ru-RU" sz="1400" b="1" dirty="0" err="1" smtClean="0">
                  <a:latin typeface="EYInterstate Light" panose="02000506000000020004" pitchFamily="2" charset="0"/>
                </a:rPr>
                <a:t>мегапроектах</a:t>
              </a:r>
              <a:r>
                <a:rPr lang="ru-RU" sz="1400" b="1" dirty="0" smtClean="0">
                  <a:latin typeface="EYInterstate Light" panose="02000506000000020004" pitchFamily="2" charset="0"/>
                </a:rPr>
                <a:t>»</a:t>
              </a:r>
              <a:endParaRPr lang="en-US" sz="1400" dirty="0">
                <a:latin typeface="EYInterstate Light" panose="02000506000000020004" pitchFamily="2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78076" y="1319909"/>
            <a:ext cx="3437124" cy="6017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EYInterstate Light" panose="02000506000000020004" pitchFamily="2" charset="0"/>
            </a:endParaRPr>
          </a:p>
          <a:p>
            <a:r>
              <a:rPr lang="ru-RU" sz="1400" dirty="0" smtClean="0">
                <a:solidFill>
                  <a:srgbClr val="0070C0"/>
                </a:solidFill>
                <a:latin typeface="EYInterstate Light" panose="02000506000000020004" pitchFamily="2" charset="0"/>
              </a:rPr>
              <a:t>АМБИЦИИ</a:t>
            </a:r>
            <a:endParaRPr lang="en-US" sz="1400" dirty="0">
              <a:solidFill>
                <a:srgbClr val="0070C0"/>
              </a:solidFill>
              <a:latin typeface="EYInterstate Light" panose="02000506000000020004" pitchFamily="2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Ведущий мировой исследовательский университет </a:t>
            </a:r>
            <a:r>
              <a:rPr lang="ru-RU" sz="1200" dirty="0">
                <a:latin typeface="EYInterstate Light" panose="02000506000000020004" pitchFamily="2" charset="0"/>
              </a:rPr>
              <a:t>в области </a:t>
            </a:r>
            <a:r>
              <a:rPr lang="ru-RU" sz="1200" dirty="0" smtClean="0">
                <a:latin typeface="EYInterstate Light" panose="02000506000000020004" pitchFamily="2" charset="0"/>
              </a:rPr>
              <a:t>аэрокосмических и </a:t>
            </a:r>
            <a:r>
              <a:rPr lang="ru-RU" sz="1200" dirty="0" smtClean="0">
                <a:latin typeface="EYInterstate Light" panose="02000506000000020004" pitchFamily="2" charset="0"/>
              </a:rPr>
              <a:t>других </a:t>
            </a:r>
            <a:r>
              <a:rPr lang="ru-RU" sz="1200" dirty="0" smtClean="0">
                <a:latin typeface="EYInterstate Light" panose="02000506000000020004" pitchFamily="2" charset="0"/>
              </a:rPr>
              <a:t>смежных </a:t>
            </a:r>
            <a:r>
              <a:rPr lang="ru-RU" sz="1200" dirty="0" smtClean="0">
                <a:latin typeface="EYInterstate Light" panose="02000506000000020004" pitchFamily="2" charset="0"/>
              </a:rPr>
              <a:t>прорывных технологиях, </a:t>
            </a:r>
            <a:r>
              <a:rPr lang="ru-RU" sz="1200" dirty="0" smtClean="0">
                <a:latin typeface="EYInterstate Light" panose="02000506000000020004" pitchFamily="2" charset="0"/>
              </a:rPr>
              <a:t>входящий </a:t>
            </a:r>
            <a:r>
              <a:rPr lang="ru-RU" sz="1200" dirty="0">
                <a:latin typeface="EYInterstate Light" panose="02000506000000020004" pitchFamily="2" charset="0"/>
              </a:rPr>
              <a:t>в список 100 лучших университетов мира по версии рейтинга QS </a:t>
            </a:r>
            <a:r>
              <a:rPr lang="ru-RU" sz="1200" dirty="0" smtClean="0">
                <a:latin typeface="EYInterstate Light" panose="02000506000000020004" pitchFamily="2" charset="0"/>
              </a:rPr>
              <a:t>«</a:t>
            </a:r>
            <a:r>
              <a:rPr lang="ru-RU" sz="1200" dirty="0" err="1">
                <a:latin typeface="EYInterstate Light" panose="02000506000000020004" pitchFamily="2" charset="0"/>
              </a:rPr>
              <a:t>Engineering</a:t>
            </a:r>
            <a:r>
              <a:rPr lang="ru-RU" sz="1200" dirty="0">
                <a:latin typeface="EYInterstate Light" panose="02000506000000020004" pitchFamily="2" charset="0"/>
              </a:rPr>
              <a:t> </a:t>
            </a:r>
            <a:r>
              <a:rPr lang="ru-RU" sz="1200" dirty="0" err="1">
                <a:latin typeface="EYInterstate Light" panose="02000506000000020004" pitchFamily="2" charset="0"/>
              </a:rPr>
              <a:t>and</a:t>
            </a:r>
            <a:r>
              <a:rPr lang="ru-RU" sz="1200" dirty="0">
                <a:latin typeface="EYInterstate Light" panose="02000506000000020004" pitchFamily="2" charset="0"/>
              </a:rPr>
              <a:t> </a:t>
            </a:r>
            <a:r>
              <a:rPr lang="ru-RU" sz="1200" dirty="0" err="1">
                <a:latin typeface="EYInterstate Light" panose="02000506000000020004" pitchFamily="2" charset="0"/>
              </a:rPr>
              <a:t>Technology</a:t>
            </a:r>
            <a:r>
              <a:rPr lang="ru-RU" sz="1200" dirty="0" smtClean="0">
                <a:latin typeface="EYInterstate Light" panose="02000506000000020004" pitchFamily="2" charset="0"/>
              </a:rPr>
              <a:t>»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Международный </a:t>
            </a:r>
            <a:r>
              <a:rPr lang="ru-RU" sz="1200" dirty="0" smtClean="0">
                <a:latin typeface="EYInterstate Light" panose="02000506000000020004" pitchFamily="2" charset="0"/>
              </a:rPr>
              <a:t>междисциплинарный научно-образовательный «</a:t>
            </a:r>
            <a:r>
              <a:rPr lang="ru-RU" sz="1200" dirty="0" err="1" smtClean="0">
                <a:latin typeface="EYInterstate Light" panose="02000506000000020004" pitchFamily="2" charset="0"/>
              </a:rPr>
              <a:t>хаб</a:t>
            </a:r>
            <a:r>
              <a:rPr lang="ru-RU" sz="1200" dirty="0" smtClean="0">
                <a:latin typeface="EYInterstate Light" panose="02000506000000020004" pitchFamily="2" charset="0"/>
              </a:rPr>
              <a:t>»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Уникальный университет, обеспечивающий студентам возможность проводить</a:t>
            </a:r>
            <a:r>
              <a:rPr lang="ru-RU" sz="1200" dirty="0">
                <a:latin typeface="EYInterstate Light" panose="02000506000000020004" pitchFamily="2" charset="0"/>
              </a:rPr>
              <a:t> </a:t>
            </a:r>
            <a:r>
              <a:rPr lang="ru-RU" sz="1200" dirty="0" smtClean="0">
                <a:latin typeface="EYInterstate Light" panose="02000506000000020004" pitchFamily="2" charset="0"/>
              </a:rPr>
              <a:t>исследования на космических аппаратах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Исследовательский университет перспективных технологий с высоким уровнем привлекательности для абитуриентов, гарантирующий трудоустройство выпускников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Система отбора наиболее талантливых абитуриентов через центр одаренных детей, лицеи, олимпиады и конкурсы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Партнерство с вузами и научными центрами Европы и Северной Америки в области космической деятельности</a:t>
            </a:r>
            <a:endParaRPr lang="en-US" sz="1200" dirty="0" smtClean="0">
              <a:latin typeface="EYInterstate Light" panose="02000506000000020004" pitchFamily="2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Образовательные программы для развивающихся стран Азии, Африки и Латинской Америки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Партнерство с </a:t>
            </a:r>
            <a:r>
              <a:rPr lang="ru-RU" sz="1200" dirty="0" err="1" smtClean="0">
                <a:latin typeface="EYInterstate Light" panose="02000506000000020004" pitchFamily="2" charset="0"/>
              </a:rPr>
              <a:t>госкорпорациями</a:t>
            </a:r>
            <a:r>
              <a:rPr lang="ru-RU" sz="1200" dirty="0" smtClean="0">
                <a:latin typeface="EYInterstate Light" panose="02000506000000020004" pitchFamily="2" charset="0"/>
              </a:rPr>
              <a:t> и бизнес структурами из широкого спектра отраслей промышленности по совместным исследованиям в сфере высоких технологий</a:t>
            </a:r>
            <a:endParaRPr lang="en-US" sz="1200" dirty="0">
              <a:latin typeface="EYInterstate Light" panose="02000506000000020004" pitchFamily="2" charset="0"/>
            </a:endParaRPr>
          </a:p>
        </p:txBody>
      </p:sp>
      <p:pic>
        <p:nvPicPr>
          <p:cNvPr id="39" name="Picture 3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49446" y="7223197"/>
            <a:ext cx="2019300" cy="274320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53305" y="7395653"/>
            <a:ext cx="35968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С 2018 по 2020 годы в</a:t>
            </a:r>
            <a:r>
              <a:rPr lang="ru-RU" sz="1200" dirty="0">
                <a:latin typeface="EYInterstate Light" panose="02000506000000020004" pitchFamily="2" charset="0"/>
              </a:rPr>
              <a:t>в</a:t>
            </a:r>
            <a:r>
              <a:rPr lang="ru-RU" sz="1200" dirty="0" smtClean="0">
                <a:latin typeface="EYInterstate Light" panose="02000506000000020004" pitchFamily="2" charset="0"/>
              </a:rPr>
              <a:t>одится новый кампус </a:t>
            </a:r>
            <a:r>
              <a:rPr lang="ru-RU" sz="1200" dirty="0">
                <a:latin typeface="EYInterstate Light" panose="02000506000000020004" pitchFamily="2" charset="0"/>
              </a:rPr>
              <a:t>СГАУ </a:t>
            </a:r>
            <a:r>
              <a:rPr lang="ru-RU" sz="1200" dirty="0" smtClean="0">
                <a:latin typeface="EYInterstate Light" panose="02000506000000020004" pitchFamily="2" charset="0"/>
              </a:rPr>
              <a:t>в 15 минутах на метро от основного кампуса. </a:t>
            </a:r>
            <a:r>
              <a:rPr lang="ru-RU" sz="1200" dirty="0">
                <a:latin typeface="EYInterstate Light" panose="02000506000000020004" pitchFamily="2" charset="0"/>
              </a:rPr>
              <a:t>Данный кампус позволит разместить все новые направления деятельности Университета и станет «</a:t>
            </a:r>
            <a:r>
              <a:rPr lang="ru-RU" sz="1200" dirty="0" err="1">
                <a:latin typeface="EYInterstate Light" panose="02000506000000020004" pitchFamily="2" charset="0"/>
              </a:rPr>
              <a:t>хабом</a:t>
            </a:r>
            <a:r>
              <a:rPr lang="ru-RU" sz="1200" dirty="0">
                <a:latin typeface="EYInterstate Light" panose="02000506000000020004" pitchFamily="2" charset="0"/>
              </a:rPr>
              <a:t>» междисциплинарной российской и международной исследовательской деятельности. </a:t>
            </a:r>
          </a:p>
          <a:p>
            <a:pPr marL="171450" lvl="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EYInterstate Light" panose="02000506000000020004" pitchFamily="2" charset="0"/>
              </a:rPr>
              <a:t>После 2020 года будет продолжено освоение новой площадки по мере привлечения инвестиций на территории до 100 </a:t>
            </a:r>
            <a:r>
              <a:rPr lang="ru-RU" sz="1200" dirty="0" smtClean="0">
                <a:latin typeface="EYInterstate Light" panose="02000506000000020004" pitchFamily="2" charset="0"/>
              </a:rPr>
              <a:t>Га</a:t>
            </a:r>
            <a:r>
              <a:rPr lang="ru-RU" sz="1200" dirty="0">
                <a:latin typeface="EYInterstate Light" panose="02000506000000020004" pitchFamily="2" charset="0"/>
              </a:rPr>
              <a:t>.</a:t>
            </a:r>
            <a:endParaRPr lang="en-US" sz="1200" dirty="0">
              <a:latin typeface="EYInterstate Light" panose="02000506000000020004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86524" y="9621903"/>
            <a:ext cx="2628407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EYInterstate Light" panose="02000506000000020004" pitchFamily="2" charset="0"/>
              </a:rPr>
              <a:t>Схема нового кампуса СГАУ</a:t>
            </a:r>
            <a:endParaRPr lang="en-US"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119" y="350257"/>
            <a:ext cx="4834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EYInterstate Light" panose="02000506000000020004" pitchFamily="2" charset="0"/>
              </a:rPr>
              <a:t>Диверсификация науки и концентрация ресурсов  </a:t>
            </a:r>
            <a:endParaRPr lang="en-US" sz="1400" b="1" dirty="0">
              <a:solidFill>
                <a:srgbClr val="0070C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594" y="690683"/>
            <a:ext cx="6578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200" b="1" dirty="0" smtClean="0">
                <a:latin typeface="EYInterstate Light" panose="02000506000000020004" pitchFamily="2" charset="0"/>
              </a:rPr>
              <a:t>Создание и развитие «центров превосходства»</a:t>
            </a:r>
          </a:p>
          <a:p>
            <a:pPr algn="just">
              <a:lnSpc>
                <a:spcPct val="100000"/>
              </a:lnSpc>
            </a:pPr>
            <a:r>
              <a:rPr lang="ru-RU" sz="1200" dirty="0" smtClean="0">
                <a:solidFill>
                  <a:schemeClr val="tx1"/>
                </a:solidFill>
                <a:latin typeface="EYInterstate Light" panose="02000506000000020004" pitchFamily="2" charset="0"/>
              </a:rPr>
              <a:t>Были </a:t>
            </a:r>
            <a:r>
              <a:rPr lang="ru-RU" sz="1200" dirty="0">
                <a:solidFill>
                  <a:schemeClr val="tx1"/>
                </a:solidFill>
                <a:latin typeface="EYInterstate Light" panose="02000506000000020004" pitchFamily="2" charset="0"/>
              </a:rPr>
              <a:t>определены главные научные направления развития в СГАУ, соответствующие прорывным мировым технологиям.</a:t>
            </a:r>
            <a:endParaRPr lang="en-US" sz="1200" dirty="0">
              <a:solidFill>
                <a:schemeClr val="tx1"/>
              </a:solidFill>
              <a:latin typeface="EYInterstate Light" panose="02000506000000020004" pitchFamily="2" charset="0"/>
            </a:endParaRPr>
          </a:p>
          <a:p>
            <a:pPr algn="just">
              <a:lnSpc>
                <a:spcPct val="100000"/>
              </a:lnSpc>
            </a:pPr>
            <a:endParaRPr lang="en-US" sz="1200" dirty="0">
              <a:latin typeface="EYInterstate Light" panose="02000506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595" y="1313704"/>
            <a:ext cx="6578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ru-RU" sz="1200" dirty="0">
                <a:solidFill>
                  <a:schemeClr val="tx1"/>
                </a:solidFill>
                <a:latin typeface="EYInterstate Light" panose="02000506000000020004" pitchFamily="2" charset="0"/>
              </a:rPr>
              <a:t>В настоящее время космическое машиностроение является «центром превосходства» университета, где сосредоточены компетенции мирового уровня</a:t>
            </a:r>
            <a:r>
              <a:rPr lang="ru-RU" sz="1200" dirty="0" smtClean="0">
                <a:solidFill>
                  <a:schemeClr val="tx1"/>
                </a:solidFill>
                <a:latin typeface="EYInterstate Light" panose="02000506000000020004" pitchFamily="2" charset="0"/>
              </a:rPr>
              <a:t>.</a:t>
            </a:r>
            <a:r>
              <a:rPr lang="en-US" sz="1200" dirty="0" smtClean="0">
                <a:solidFill>
                  <a:schemeClr val="tx1"/>
                </a:solidFill>
                <a:latin typeface="EYInterstate Light" panose="02000506000000020004" pitchFamily="2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EYInterstate Light" panose="02000506000000020004" pitchFamily="2" charset="0"/>
              </a:rPr>
              <a:t>По </a:t>
            </a:r>
            <a:r>
              <a:rPr lang="ru-RU" sz="1200" dirty="0">
                <a:solidFill>
                  <a:schemeClr val="tx1"/>
                </a:solidFill>
                <a:latin typeface="EYInterstate Light" panose="02000506000000020004" pitchFamily="2" charset="0"/>
              </a:rPr>
              <a:t>этому направлению  университет  имеет широчайшую научную базу, включая производственные мощности, </a:t>
            </a:r>
            <a:r>
              <a:rPr lang="ru-RU" sz="1200" dirty="0" smtClean="0">
                <a:solidFill>
                  <a:schemeClr val="tx1"/>
                </a:solidFill>
                <a:latin typeface="EYInterstate Light" panose="02000506000000020004" pitchFamily="2" charset="0"/>
              </a:rPr>
              <a:t>осуществляет </a:t>
            </a:r>
            <a:r>
              <a:rPr lang="ru-RU" sz="1200" dirty="0">
                <a:solidFill>
                  <a:schemeClr val="tx1"/>
                </a:solidFill>
                <a:latin typeface="EYInterstate Light" panose="02000506000000020004" pitchFamily="2" charset="0"/>
              </a:rPr>
              <a:t>подготовку конкурентоспособных специалистов. </a:t>
            </a:r>
          </a:p>
          <a:p>
            <a:pPr lvl="0" algn="just">
              <a:lnSpc>
                <a:spcPct val="100000"/>
              </a:lnSpc>
            </a:pPr>
            <a:r>
              <a:rPr lang="ru-RU" sz="1200" dirty="0">
                <a:solidFill>
                  <a:schemeClr val="tx1"/>
                </a:solidFill>
                <a:latin typeface="EYInterstate Light" panose="02000506000000020004" pitchFamily="2" charset="0"/>
              </a:rPr>
              <a:t>На базе 10 главных научных направлений будут созданы еще 3 «центра превосходства». </a:t>
            </a:r>
          </a:p>
          <a:p>
            <a:pPr lvl="0" algn="just">
              <a:lnSpc>
                <a:spcPct val="100000"/>
              </a:lnSpc>
            </a:pPr>
            <a:endParaRPr lang="en-US" sz="1200" dirty="0">
              <a:solidFill>
                <a:schemeClr val="tx1"/>
              </a:solidFill>
              <a:latin typeface="EYInterstate Light" panose="02000506000000020004" pitchFamily="2" charset="0"/>
            </a:endParaRPr>
          </a:p>
          <a:p>
            <a:pPr lvl="0" algn="just">
              <a:lnSpc>
                <a:spcPct val="100000"/>
              </a:lnSpc>
            </a:pPr>
            <a:r>
              <a:rPr lang="ru-RU" sz="1200" dirty="0" smtClean="0">
                <a:solidFill>
                  <a:schemeClr val="tx1"/>
                </a:solidFill>
                <a:latin typeface="EYInterstate Light" panose="02000506000000020004" pitchFamily="2" charset="0"/>
              </a:rPr>
              <a:t>. </a:t>
            </a:r>
          </a:p>
          <a:p>
            <a:pPr lvl="0" algn="just">
              <a:lnSpc>
                <a:spcPct val="100000"/>
              </a:lnSpc>
            </a:pPr>
            <a:endParaRPr lang="en-US" sz="1200" dirty="0">
              <a:solidFill>
                <a:schemeClr val="tx1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0594" y="2509507"/>
            <a:ext cx="3560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1" i="1" dirty="0">
                <a:latin typeface="EYInterstate Light" panose="02000506000000020004" pitchFamily="2" charset="0"/>
              </a:rPr>
              <a:t>Ведущие научные </a:t>
            </a:r>
            <a:r>
              <a:rPr lang="ru-RU" sz="1200" b="1" i="1" dirty="0" smtClean="0">
                <a:latin typeface="EYInterstate Light" panose="02000506000000020004" pitchFamily="2" charset="0"/>
              </a:rPr>
              <a:t>направления: </a:t>
            </a:r>
            <a:endParaRPr lang="en-US" sz="1200" dirty="0">
              <a:latin typeface="EYInterstate Light" panose="02000506000000020004" pitchFamily="2" charset="0"/>
            </a:endParaRPr>
          </a:p>
          <a:p>
            <a:pPr marL="228600" indent="-228600" algn="l">
              <a:lnSpc>
                <a:spcPct val="100000"/>
              </a:lnSpc>
              <a:buFontTx/>
              <a:buAutoNum type="arabicPeriod"/>
            </a:pPr>
            <a:r>
              <a:rPr lang="ru-RU" sz="1200" dirty="0">
                <a:latin typeface="EYInterstate Light" panose="02000506000000020004" pitchFamily="2" charset="0"/>
              </a:rPr>
              <a:t>космическое машиностроение</a:t>
            </a:r>
          </a:p>
          <a:p>
            <a:pPr marL="228600" indent="-228600" algn="l">
              <a:lnSpc>
                <a:spcPct val="100000"/>
              </a:lnSpc>
              <a:buAutoNum type="arabicPeriod"/>
            </a:pPr>
            <a:r>
              <a:rPr lang="ru-RU" sz="1200" dirty="0" smtClean="0">
                <a:latin typeface="EYInterstate Light" panose="02000506000000020004" pitchFamily="2" charset="0"/>
              </a:rPr>
              <a:t>биотехнические и биомедицинские системы</a:t>
            </a:r>
          </a:p>
          <a:p>
            <a:pPr marL="228600" indent="-228600" algn="l">
              <a:lnSpc>
                <a:spcPct val="100000"/>
              </a:lnSpc>
              <a:buAutoNum type="arabicPeriod"/>
            </a:pPr>
            <a:r>
              <a:rPr lang="ru-RU" sz="1200" dirty="0" smtClean="0">
                <a:latin typeface="EYInterstate Light" panose="02000506000000020004" pitchFamily="2" charset="0"/>
              </a:rPr>
              <a:t>перспективные </a:t>
            </a:r>
            <a:r>
              <a:rPr lang="ru-RU" sz="1200" dirty="0">
                <a:latin typeface="EYInterstate Light" panose="02000506000000020004" pitchFamily="2" charset="0"/>
              </a:rPr>
              <a:t>материалы и </a:t>
            </a:r>
            <a:r>
              <a:rPr lang="ru-RU" sz="1200" dirty="0" smtClean="0">
                <a:latin typeface="EYInterstate Light" panose="02000506000000020004" pitchFamily="2" charset="0"/>
              </a:rPr>
              <a:t>технологии</a:t>
            </a:r>
          </a:p>
          <a:p>
            <a:pPr marL="228600" indent="-228600" algn="l">
              <a:lnSpc>
                <a:spcPct val="100000"/>
              </a:lnSpc>
              <a:buAutoNum type="arabicPeriod"/>
            </a:pPr>
            <a:r>
              <a:rPr lang="ru-RU" sz="1200" dirty="0" smtClean="0">
                <a:latin typeface="EYInterstate Light" panose="02000506000000020004" pitchFamily="2" charset="0"/>
              </a:rPr>
              <a:t>динамика </a:t>
            </a:r>
            <a:r>
              <a:rPr lang="ru-RU" sz="1200" dirty="0">
                <a:latin typeface="EYInterstate Light" panose="02000506000000020004" pitchFamily="2" charset="0"/>
              </a:rPr>
              <a:t>и </a:t>
            </a:r>
            <a:r>
              <a:rPr lang="ru-RU" sz="1200" dirty="0" err="1">
                <a:latin typeface="EYInterstate Light" panose="02000506000000020004" pitchFamily="2" charset="0"/>
              </a:rPr>
              <a:t>виброакустика</a:t>
            </a:r>
            <a:r>
              <a:rPr lang="ru-RU" sz="1200" dirty="0">
                <a:latin typeface="EYInterstate Light" panose="02000506000000020004" pitchFamily="2" charset="0"/>
              </a:rPr>
              <a:t> </a:t>
            </a:r>
            <a:r>
              <a:rPr lang="ru-RU" sz="1200" dirty="0" smtClean="0">
                <a:latin typeface="EYInterstate Light" panose="02000506000000020004" pitchFamily="2" charset="0"/>
              </a:rPr>
              <a:t>машин</a:t>
            </a:r>
            <a:endParaRPr lang="ru-RU" sz="1200" dirty="0">
              <a:latin typeface="EYInterstate Light" panose="02000506000000020004" pitchFamily="2" charset="0"/>
            </a:endParaRPr>
          </a:p>
          <a:p>
            <a:pPr marL="228600" lvl="0" indent="-228600" algn="l">
              <a:lnSpc>
                <a:spcPct val="100000"/>
              </a:lnSpc>
              <a:buFontTx/>
              <a:buAutoNum type="arabicPeriod"/>
            </a:pPr>
            <a:r>
              <a:rPr lang="ru-RU" sz="1200" dirty="0" smtClean="0">
                <a:latin typeface="EYInterstate Light" panose="02000506000000020004" pitchFamily="2" charset="0"/>
              </a:rPr>
              <a:t>фундаментальные </a:t>
            </a:r>
            <a:r>
              <a:rPr lang="ru-RU" sz="1200" dirty="0">
                <a:latin typeface="EYInterstate Light" panose="02000506000000020004" pitchFamily="2" charset="0"/>
              </a:rPr>
              <a:t>основы инженерных </a:t>
            </a:r>
            <a:r>
              <a:rPr lang="ru-RU" sz="1200" dirty="0" smtClean="0">
                <a:latin typeface="EYInterstate Light" panose="02000506000000020004" pitchFamily="2" charset="0"/>
              </a:rPr>
              <a:t>наук</a:t>
            </a:r>
          </a:p>
          <a:p>
            <a:pPr marL="228600" indent="-228600" algn="l">
              <a:lnSpc>
                <a:spcPct val="100000"/>
              </a:lnSpc>
              <a:buFontTx/>
              <a:buAutoNum type="arabicPeriod"/>
            </a:pPr>
            <a:r>
              <a:rPr lang="ru-RU" sz="1200" dirty="0" err="1" smtClean="0">
                <a:latin typeface="EYInterstate Light" panose="02000506000000020004" pitchFamily="2" charset="0"/>
              </a:rPr>
              <a:t>суперкомпьютинг</a:t>
            </a:r>
            <a:r>
              <a:rPr lang="ru-RU" sz="1200" dirty="0">
                <a:latin typeface="EYInterstate Light" panose="02000506000000020004" pitchFamily="2" charset="0"/>
              </a:rPr>
              <a:t>, информационные технологии и </a:t>
            </a:r>
            <a:r>
              <a:rPr lang="ru-RU" sz="1200" dirty="0" err="1" smtClean="0">
                <a:latin typeface="EYInterstate Light" panose="02000506000000020004" pitchFamily="2" charset="0"/>
              </a:rPr>
              <a:t>геоинформатика</a:t>
            </a:r>
            <a:endParaRPr lang="ru-RU" sz="1200" dirty="0" smtClean="0">
              <a:latin typeface="EYInterstate Light" panose="02000506000000020004" pitchFamily="2" charset="0"/>
            </a:endParaRPr>
          </a:p>
          <a:p>
            <a:pPr marL="228600" lvl="0" indent="-228600" algn="l">
              <a:lnSpc>
                <a:spcPct val="100000"/>
              </a:lnSpc>
              <a:buFontTx/>
              <a:buAutoNum type="arabicPeriod"/>
            </a:pPr>
            <a:r>
              <a:rPr lang="ru-RU" sz="1200" dirty="0" smtClean="0">
                <a:latin typeface="EYInterstate Light" panose="02000506000000020004" pitchFamily="2" charset="0"/>
              </a:rPr>
              <a:t>обработка </a:t>
            </a:r>
            <a:r>
              <a:rPr lang="ru-RU" sz="1200" dirty="0">
                <a:latin typeface="EYInterstate Light" panose="02000506000000020004" pitchFamily="2" charset="0"/>
              </a:rPr>
              <a:t>изображений и компьютерная </a:t>
            </a:r>
            <a:r>
              <a:rPr lang="ru-RU" sz="1200" dirty="0" smtClean="0">
                <a:latin typeface="EYInterstate Light" panose="02000506000000020004" pitchFamily="2" charset="0"/>
              </a:rPr>
              <a:t>оптика</a:t>
            </a:r>
          </a:p>
          <a:p>
            <a:pPr marL="228600" lvl="0" indent="-228600" algn="l">
              <a:lnSpc>
                <a:spcPct val="100000"/>
              </a:lnSpc>
              <a:buFontTx/>
              <a:buAutoNum type="arabicPeriod"/>
            </a:pPr>
            <a:r>
              <a:rPr lang="ru-RU" sz="1200" dirty="0">
                <a:latin typeface="EYInterstate Light" panose="02000506000000020004" pitchFamily="2" charset="0"/>
              </a:rPr>
              <a:t>микро- и </a:t>
            </a:r>
            <a:r>
              <a:rPr lang="ru-RU" sz="1200" dirty="0" err="1">
                <a:latin typeface="EYInterstate Light" panose="02000506000000020004" pitchFamily="2" charset="0"/>
              </a:rPr>
              <a:t>наноэлектроника</a:t>
            </a:r>
            <a:r>
              <a:rPr lang="ru-RU" sz="1200" dirty="0">
                <a:latin typeface="EYInterstate Light" panose="02000506000000020004" pitchFamily="2" charset="0"/>
              </a:rPr>
              <a:t>, приборостроение</a:t>
            </a:r>
          </a:p>
          <a:p>
            <a:pPr marL="228600" lvl="0" indent="-228600" algn="l">
              <a:lnSpc>
                <a:spcPct val="100000"/>
              </a:lnSpc>
              <a:buFontTx/>
              <a:buAutoNum type="arabicPeriod"/>
            </a:pPr>
            <a:r>
              <a:rPr lang="ru-RU" sz="1200" dirty="0" smtClean="0">
                <a:latin typeface="EYInterstate Light" panose="02000506000000020004" pitchFamily="2" charset="0"/>
              </a:rPr>
              <a:t>аэронавтика</a:t>
            </a:r>
          </a:p>
          <a:p>
            <a:pPr marL="228600" lvl="0" indent="-228600" algn="l">
              <a:lnSpc>
                <a:spcPct val="100000"/>
              </a:lnSpc>
              <a:buFontTx/>
              <a:buAutoNum type="arabicPeriod"/>
            </a:pPr>
            <a:r>
              <a:rPr lang="ru-RU" sz="1200" dirty="0" smtClean="0">
                <a:latin typeface="EYInterstate Light" panose="02000506000000020004" pitchFamily="2" charset="0"/>
              </a:rPr>
              <a:t>двигателестроение</a:t>
            </a:r>
            <a:endParaRPr lang="en-US" sz="1200" dirty="0">
              <a:latin typeface="EYInterstate Light" panose="02000506000000020004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2165" y="5256382"/>
            <a:ext cx="664308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endParaRPr lang="ru-RU" sz="1200" dirty="0">
              <a:latin typeface="EYInterstate Light" panose="02000506000000020004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ru-RU" sz="1200" dirty="0">
                <a:latin typeface="EYInterstate Light" panose="02000506000000020004" pitchFamily="2" charset="0"/>
              </a:rPr>
              <a:t>Развитие и диверсификация науки </a:t>
            </a:r>
            <a:r>
              <a:rPr lang="ru-RU" sz="1200" dirty="0" smtClean="0">
                <a:latin typeface="EYInterstate Light" panose="02000506000000020004" pitchFamily="2" charset="0"/>
              </a:rPr>
              <a:t>будут </a:t>
            </a:r>
            <a:r>
              <a:rPr lang="ru-RU" sz="1200" dirty="0">
                <a:latin typeface="EYInterstate Light" panose="02000506000000020004" pitchFamily="2" charset="0"/>
              </a:rPr>
              <a:t>осуществляться при помощи следующих мероприятий</a:t>
            </a:r>
            <a:r>
              <a:rPr lang="ru-RU" sz="1200" dirty="0" smtClean="0">
                <a:latin typeface="EYInterstate Light" panose="02000506000000020004" pitchFamily="2" charset="0"/>
              </a:rPr>
              <a:t>:</a:t>
            </a:r>
          </a:p>
          <a:p>
            <a:pPr marL="171450" lvl="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Привлечение наиболее перспективных НПР из всех окружающих университетов и выдающихся молодых ученых с международного рынка.</a:t>
            </a:r>
          </a:p>
          <a:p>
            <a:pPr marL="171450" lvl="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Создание междисциплинарных </a:t>
            </a:r>
            <a:r>
              <a:rPr lang="ru-RU" sz="1200" dirty="0">
                <a:latin typeface="EYInterstate Light" panose="02000506000000020004" pitchFamily="2" charset="0"/>
              </a:rPr>
              <a:t>научно-образовательных центров с </a:t>
            </a:r>
            <a:r>
              <a:rPr lang="ru-RU" sz="1200" dirty="0" smtClean="0">
                <a:latin typeface="EYInterstate Light" panose="02000506000000020004" pitchFamily="2" charset="0"/>
              </a:rPr>
              <a:t>российскими и зарубежными университетами. 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Интеграция с институтами РАН путем их вхождения в </a:t>
            </a:r>
            <a:r>
              <a:rPr lang="ru-RU" sz="1200" dirty="0">
                <a:latin typeface="EYInterstate Light" panose="02000506000000020004" pitchFamily="2" charset="0"/>
              </a:rPr>
              <a:t>состав </a:t>
            </a:r>
            <a:r>
              <a:rPr lang="ru-RU" sz="1200" dirty="0" smtClean="0">
                <a:latin typeface="EYInterstate Light" panose="02000506000000020004" pitchFamily="2" charset="0"/>
              </a:rPr>
              <a:t>СГАУ, что </a:t>
            </a:r>
            <a:r>
              <a:rPr lang="ru-RU" sz="1200" dirty="0">
                <a:latin typeface="EYInterstate Light" panose="02000506000000020004" pitchFamily="2" charset="0"/>
              </a:rPr>
              <a:t>приведет к скачкообразному увеличению числа публикаций.</a:t>
            </a:r>
            <a:endParaRPr lang="en-US" sz="1200" dirty="0">
              <a:latin typeface="EYInterstate Light" panose="02000506000000020004" pitchFamily="2" charset="0"/>
            </a:endParaRPr>
          </a:p>
          <a:p>
            <a:pPr marL="171450" lvl="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Инициация и участие </a:t>
            </a:r>
            <a:r>
              <a:rPr lang="ru-RU" sz="1200" dirty="0">
                <a:latin typeface="EYInterstate Light" panose="02000506000000020004" pitchFamily="2" charset="0"/>
              </a:rPr>
              <a:t>в ряде крупных проектов мирового масштаба («</a:t>
            </a:r>
            <a:r>
              <a:rPr lang="ru-RU" sz="1200" dirty="0" err="1" smtClean="0">
                <a:latin typeface="EYInterstate Light" panose="02000506000000020004" pitchFamily="2" charset="0"/>
              </a:rPr>
              <a:t>мегапроектах</a:t>
            </a:r>
            <a:r>
              <a:rPr lang="ru-RU" sz="1200" dirty="0" smtClean="0">
                <a:latin typeface="EYInterstate Light" panose="02000506000000020004" pitchFamily="2" charset="0"/>
              </a:rPr>
              <a:t>»).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EYInterstate Light" panose="02000506000000020004" pitchFamily="2" charset="0"/>
              </a:rPr>
              <a:t>Мотивация НПР на написание статей, индексируемых </a:t>
            </a:r>
            <a:r>
              <a:rPr lang="en-US" sz="1200" dirty="0">
                <a:latin typeface="EYInterstate Light" panose="02000506000000020004" pitchFamily="2" charset="0"/>
              </a:rPr>
              <a:t>SCOPUS </a:t>
            </a:r>
            <a:r>
              <a:rPr lang="ru-RU" sz="1200" dirty="0">
                <a:latin typeface="EYInterstate Light" panose="02000506000000020004" pitchFamily="2" charset="0"/>
              </a:rPr>
              <a:t>и</a:t>
            </a:r>
            <a:r>
              <a:rPr lang="en-US" sz="1200" dirty="0">
                <a:latin typeface="EYInterstate Light" panose="02000506000000020004" pitchFamily="2" charset="0"/>
              </a:rPr>
              <a:t> </a:t>
            </a:r>
            <a:r>
              <a:rPr lang="en-US" sz="1200" dirty="0" err="1" smtClean="0">
                <a:latin typeface="EYInterstate Light" panose="02000506000000020004" pitchFamily="2" charset="0"/>
              </a:rPr>
              <a:t>WoS</a:t>
            </a:r>
            <a:r>
              <a:rPr lang="ru-RU" sz="1200" dirty="0" smtClean="0">
                <a:latin typeface="EYInterstate Light" panose="02000506000000020004" pitchFamily="2" charset="0"/>
              </a:rPr>
              <a:t>.</a:t>
            </a:r>
            <a:endParaRPr lang="ru-RU" sz="1200" dirty="0">
              <a:latin typeface="EYInterstate Light" panose="02000506000000020004" pitchFamily="2" charset="0"/>
            </a:endParaRPr>
          </a:p>
          <a:p>
            <a:pPr marL="171450" lvl="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Создание «Центра </a:t>
            </a:r>
            <a:r>
              <a:rPr lang="ru-RU" sz="1200" dirty="0">
                <a:latin typeface="EYInterstate Light" panose="02000506000000020004" pitchFamily="2" charset="0"/>
              </a:rPr>
              <a:t>коммерциализации и </a:t>
            </a:r>
            <a:r>
              <a:rPr lang="ru-RU" sz="1200" dirty="0" smtClean="0">
                <a:latin typeface="EYInterstate Light" panose="02000506000000020004" pitchFamily="2" charset="0"/>
              </a:rPr>
              <a:t>предпринимательства».</a:t>
            </a:r>
            <a:endParaRPr lang="en-US" sz="1200" dirty="0">
              <a:latin typeface="EYInterstate Light" panose="02000506000000020004" pitchFamily="2" charset="0"/>
            </a:endParaRPr>
          </a:p>
          <a:p>
            <a:pPr marL="171450" lvl="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EYInterstate Light" panose="02000506000000020004" pitchFamily="2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158770"/>
              </p:ext>
            </p:extLst>
          </p:nvPr>
        </p:nvGraphicFramePr>
        <p:xfrm>
          <a:off x="354914" y="7770262"/>
          <a:ext cx="6805616" cy="1874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0205"/>
                <a:gridCol w="529234"/>
                <a:gridCol w="760773"/>
                <a:gridCol w="529234"/>
                <a:gridCol w="529234"/>
                <a:gridCol w="529234"/>
                <a:gridCol w="529234"/>
                <a:gridCol w="529234"/>
                <a:gridCol w="529234"/>
              </a:tblGrid>
              <a:tr h="165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План</a:t>
                      </a:r>
                      <a:r>
                        <a:rPr lang="ru-RU" sz="1000" b="1" u="none" strike="noStrike" baseline="0" dirty="0" smtClean="0">
                          <a:effectLst/>
                          <a:latin typeface="EYInterstate Light" panose="02000506000000020004" pitchFamily="2" charset="0"/>
                        </a:rPr>
                        <a:t> по привлечению НПР</a:t>
                      </a:r>
                      <a:r>
                        <a:rPr lang="en-US" sz="1000" b="1" u="none" strike="noStrike" dirty="0">
                          <a:effectLst/>
                          <a:latin typeface="EYInterstate Light" panose="02000506000000020004" pitchFamily="2" charset="0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EYInterstate Light" panose="02000506000000020004" pitchFamily="2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EYInterstate Light" panose="02000506000000020004" pitchFamily="2" charset="0"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EYInterstate Light" panose="02000506000000020004" pitchFamily="2" charset="0"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EYInterstate Light" panose="02000506000000020004" pitchFamily="2" charset="0"/>
                        </a:rPr>
                        <a:t>2016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EYInterstate Light" panose="02000506000000020004" pitchFamily="2" charset="0"/>
                        </a:rPr>
                        <a:t>2017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EYInterstate Light" panose="02000506000000020004" pitchFamily="2" charset="0"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EYInterstate Light" panose="02000506000000020004" pitchFamily="2" charset="0"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EYInterstate Light" panose="02000506000000020004" pitchFamily="2" charset="0"/>
                        </a:rPr>
                        <a:t>2020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</a:tr>
              <a:tr h="165453">
                <a:tc>
                  <a:txBody>
                    <a:bodyPr/>
                    <a:lstStyle/>
                    <a:p>
                      <a:pPr marL="114300" indent="0" algn="l" fontAlgn="ctr"/>
                      <a:r>
                        <a:rPr lang="ru-RU" sz="10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Привлечённые </a:t>
                      </a:r>
                      <a:r>
                        <a:rPr lang="ru-RU" sz="1000" u="none" strike="noStrike" dirty="0">
                          <a:effectLst/>
                          <a:latin typeface="EYInterstate Light" panose="02000506000000020004" pitchFamily="2" charset="0"/>
                        </a:rPr>
                        <a:t>НПР </a:t>
                      </a:r>
                      <a:r>
                        <a:rPr lang="ru-RU" sz="1000" u="none" strike="noStrike" dirty="0" err="1">
                          <a:effectLst/>
                          <a:latin typeface="EYInterstate Light" panose="02000506000000020004" pitchFamily="2" charset="0"/>
                        </a:rPr>
                        <a:t>СамГТУ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EYInterstate Light" panose="02000506000000020004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165453">
                <a:tc>
                  <a:txBody>
                    <a:bodyPr/>
                    <a:lstStyle/>
                    <a:p>
                      <a:pPr marL="114300" indent="0" algn="l" fontAlgn="ctr"/>
                      <a:r>
                        <a:rPr lang="ru-RU" sz="1000" u="none" strike="noStrike" dirty="0">
                          <a:effectLst/>
                          <a:latin typeface="EYInterstate Light" panose="02000506000000020004" pitchFamily="2" charset="0"/>
                        </a:rPr>
                        <a:t>Привлеченные НПР РАН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</a:tr>
              <a:tr h="330905">
                <a:tc>
                  <a:txBody>
                    <a:bodyPr/>
                    <a:lstStyle/>
                    <a:p>
                      <a:pPr marL="114300" indent="0" algn="l" fontAlgn="ctr"/>
                      <a:r>
                        <a:rPr lang="ru-RU" sz="1000" u="none" strike="noStrike" dirty="0">
                          <a:effectLst/>
                          <a:latin typeface="EYInterstate Light" panose="02000506000000020004" pitchFamily="2" charset="0"/>
                        </a:rPr>
                        <a:t>Привлеченные НПР ВУЗов РФ (в </a:t>
                      </a:r>
                      <a:r>
                        <a:rPr lang="ru-RU" sz="1000" u="none" strike="noStrike" dirty="0" err="1">
                          <a:effectLst/>
                          <a:latin typeface="EYInterstate Light" panose="02000506000000020004" pitchFamily="2" charset="0"/>
                        </a:rPr>
                        <a:t>т.ч</a:t>
                      </a:r>
                      <a:r>
                        <a:rPr lang="ru-RU" sz="1000" u="none" strike="noStrike" dirty="0">
                          <a:effectLst/>
                          <a:latin typeface="EYInterstate Light" panose="02000506000000020004" pitchFamily="2" charset="0"/>
                        </a:rPr>
                        <a:t>. Самарской области)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EYInterstate Light" panose="02000506000000020004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</a:tr>
              <a:tr h="330905">
                <a:tc>
                  <a:txBody>
                    <a:bodyPr/>
                    <a:lstStyle/>
                    <a:p>
                      <a:pPr marL="114300" indent="0" algn="l" fontAlgn="ctr"/>
                      <a:r>
                        <a:rPr lang="ru-RU" sz="1000" u="none" strike="noStrike" dirty="0">
                          <a:effectLst/>
                          <a:latin typeface="EYInterstate Light" panose="02000506000000020004" pitchFamily="2" charset="0"/>
                        </a:rPr>
                        <a:t>Привлеченные НПР, мирового </a:t>
                      </a:r>
                      <a:r>
                        <a:rPr lang="ru-RU" sz="10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значения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EYInterstate Light" panose="02000506000000020004" pitchFamily="2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</a:tr>
              <a:tr h="165453">
                <a:tc>
                  <a:txBody>
                    <a:bodyPr/>
                    <a:lstStyle/>
                    <a:p>
                      <a:pPr marL="114300" indent="0" algn="l" fontAlgn="ctr"/>
                      <a:r>
                        <a:rPr lang="en-US" sz="1000" u="none" strike="noStrike" dirty="0">
                          <a:effectLst/>
                          <a:latin typeface="EYInterstate Light" panose="02000506000000020004" pitchFamily="2" charset="0"/>
                        </a:rPr>
                        <a:t> Visiting Professors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EYInterstate Light" panose="02000506000000020004" pitchFamily="2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646464"/>
                          </a:solidFill>
                          <a:effectLst/>
                          <a:latin typeface="EYInterstate Ligh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</a:tr>
              <a:tr h="165453">
                <a:tc>
                  <a:txBody>
                    <a:bodyPr/>
                    <a:lstStyle/>
                    <a:p>
                      <a:pPr marL="114300" indent="0" algn="l" fontAlgn="ctr"/>
                      <a:r>
                        <a:rPr lang="ru-RU" sz="1000" b="1" i="1" u="none" strike="noStrike" dirty="0">
                          <a:effectLst/>
                          <a:latin typeface="EYInterstate Light" panose="02000506000000020004" pitchFamily="2" charset="0"/>
                        </a:rPr>
                        <a:t>Итого </a:t>
                      </a:r>
                      <a:r>
                        <a:rPr lang="ru-RU" sz="1000" b="1" i="1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количество </a:t>
                      </a:r>
                      <a:r>
                        <a:rPr lang="ru-RU" sz="1000" b="1" i="1" u="none" strike="noStrike" dirty="0">
                          <a:effectLst/>
                          <a:latin typeface="EYInterstate Light" panose="02000506000000020004" pitchFamily="2" charset="0"/>
                        </a:rPr>
                        <a:t>НПР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650</a:t>
                      </a:r>
                      <a:endParaRPr lang="en-GB" sz="1000" u="none" strike="noStrike" kern="1200" dirty="0">
                        <a:solidFill>
                          <a:schemeClr val="dk1"/>
                        </a:solidFill>
                        <a:effectLst/>
                        <a:latin typeface="EYInterstate Light" panose="0200050600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  <a:ea typeface="+mn-ea"/>
                          <a:cs typeface="+mn-cs"/>
                        </a:rPr>
                        <a:t>717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  <a:ea typeface="+mn-ea"/>
                          <a:cs typeface="+mn-cs"/>
                        </a:rPr>
                        <a:t>763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  <a:ea typeface="+mn-ea"/>
                          <a:cs typeface="+mn-cs"/>
                        </a:rPr>
                        <a:t>790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  <a:ea typeface="+mn-ea"/>
                          <a:cs typeface="+mn-cs"/>
                        </a:rPr>
                        <a:t>827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  <a:ea typeface="+mn-ea"/>
                          <a:cs typeface="+mn-cs"/>
                        </a:rPr>
                        <a:t>884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  <a:ea typeface="+mn-ea"/>
                          <a:cs typeface="+mn-cs"/>
                        </a:rPr>
                        <a:t>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rgbClr val="646464"/>
                          </a:solidFill>
                          <a:effectLst/>
                          <a:latin typeface="EYInterstate Light"/>
                          <a:ea typeface="+mn-ea"/>
                          <a:cs typeface="+mn-cs"/>
                        </a:rPr>
                        <a:t>1018</a:t>
                      </a:r>
                    </a:p>
                  </a:txBody>
                  <a:tcPr marL="9525" marR="9525" marT="9525" marB="0" anchor="b"/>
                </a:tc>
              </a:tr>
              <a:tr h="223361">
                <a:tc>
                  <a:txBody>
                    <a:bodyPr/>
                    <a:lstStyle/>
                    <a:p>
                      <a:pPr marL="114300" indent="0" algn="l" fontAlgn="ctr"/>
                      <a:r>
                        <a:rPr lang="ru-RU" sz="10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Доля</a:t>
                      </a:r>
                      <a:r>
                        <a:rPr lang="ru-RU" sz="1000" u="none" strike="noStrike" baseline="0" dirty="0" smtClean="0">
                          <a:effectLst/>
                          <a:latin typeface="EYInterstate Light" panose="02000506000000020004" pitchFamily="2" charset="0"/>
                        </a:rPr>
                        <a:t> публикуемых</a:t>
                      </a:r>
                      <a:r>
                        <a:rPr lang="ru-RU" sz="1000" u="none" strike="noStrike" dirty="0" smtClean="0">
                          <a:effectLst/>
                          <a:latin typeface="EYInterstate Light" panose="02000506000000020004" pitchFamily="2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EYInterstate Light" panose="02000506000000020004" pitchFamily="2" charset="0"/>
                        </a:rPr>
                        <a:t>НПР (СГАУ),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EYInterstate Light" panose="02000506000000020004" pitchFamily="2" charset="0"/>
                        </a:rPr>
                        <a:t>15%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EYInterstate Light" panose="02000506000000020004" pitchFamily="2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</a:tr>
              <a:tr h="157180">
                <a:tc>
                  <a:txBody>
                    <a:bodyPr/>
                    <a:lstStyle/>
                    <a:p>
                      <a:pPr marL="119063" indent="0" algn="l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Итого публикаций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611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742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825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910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EYInterstate Light" panose="02000506000000020004" pitchFamily="2" charset="0"/>
                          <a:ea typeface="+mn-ea"/>
                          <a:cs typeface="+mn-cs"/>
                        </a:rPr>
                        <a:t>1009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49171" y="5063319"/>
            <a:ext cx="1910686" cy="26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Радар амбиций</a:t>
            </a:r>
            <a:endParaRPr lang="en-US" dirty="0"/>
          </a:p>
        </p:txBody>
      </p:sp>
      <p:pic>
        <p:nvPicPr>
          <p:cNvPr id="1026" name="Picture 2" descr="C:\Users\VLADIM~1.SHL\AppData\Local\Temp\notesFFF692\rad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58" y="2509507"/>
            <a:ext cx="2709656" cy="254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20" y="366713"/>
            <a:ext cx="3809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EYInterstate Light" panose="02000506000000020004" pitchFamily="2" charset="0"/>
              </a:rPr>
              <a:t>Образование через исследования</a:t>
            </a:r>
            <a:endParaRPr lang="en-US" sz="1400" b="1" dirty="0">
              <a:solidFill>
                <a:srgbClr val="0070C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031" y="693368"/>
            <a:ext cx="66016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EYInterstate Light" panose="02000506000000020004" pitchFamily="2" charset="0"/>
              </a:rPr>
              <a:t>Ключевая стратегическая задача в области образовательных услуг </a:t>
            </a:r>
            <a:r>
              <a:rPr lang="ru-RU" sz="1200" dirty="0" smtClean="0">
                <a:latin typeface="EYInterstate Light" panose="02000506000000020004" pitchFamily="2" charset="0"/>
              </a:rPr>
              <a:t>является </a:t>
            </a:r>
            <a:r>
              <a:rPr lang="ru-RU" sz="1200" dirty="0">
                <a:latin typeface="EYInterstate Light" panose="02000506000000020004" pitchFamily="2" charset="0"/>
              </a:rPr>
              <a:t>продолжением поставленных целей и задач перед </a:t>
            </a:r>
            <a:r>
              <a:rPr lang="ru-RU" sz="1200" dirty="0" smtClean="0">
                <a:latin typeface="EYInterstate Light" panose="02000506000000020004" pitchFamily="2" charset="0"/>
              </a:rPr>
              <a:t>научными направлениями - это </a:t>
            </a:r>
            <a:r>
              <a:rPr lang="ru-RU" sz="1200" dirty="0">
                <a:latin typeface="EYInterstate Light" panose="02000506000000020004" pitchFamily="2" charset="0"/>
              </a:rPr>
              <a:t>диверсификация и развитие образовательных программ с фокусом на перспективные научные направления и программы, имеющие максимальный потенциал применения в реальном </a:t>
            </a:r>
            <a:r>
              <a:rPr lang="ru-RU" sz="1200" dirty="0" smtClean="0">
                <a:latin typeface="EYInterstate Light" panose="02000506000000020004" pitchFamily="2" charset="0"/>
              </a:rPr>
              <a:t>секторе, а также закрытие неэффективных программ.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Основной </a:t>
            </a:r>
            <a:r>
              <a:rPr lang="ru-RU" sz="1200" dirty="0">
                <a:latin typeface="EYInterstate Light" panose="02000506000000020004" pitchFamily="2" charset="0"/>
              </a:rPr>
              <a:t>упор в образовании будет сделан на развитии </a:t>
            </a:r>
            <a:r>
              <a:rPr lang="ru-RU" sz="1200" dirty="0" smtClean="0">
                <a:latin typeface="EYInterstate Light" panose="02000506000000020004" pitchFamily="2" charset="0"/>
              </a:rPr>
              <a:t>проектно-ориентированной </a:t>
            </a:r>
            <a:r>
              <a:rPr lang="ru-RU" sz="1200" dirty="0">
                <a:latin typeface="EYInterstate Light" panose="02000506000000020004" pitchFamily="2" charset="0"/>
              </a:rPr>
              <a:t>системы образования, которая уже активно применяется в СГАУ на ряде образовательных направлений</a:t>
            </a:r>
            <a:r>
              <a:rPr lang="ru-RU" sz="1200" dirty="0" smtClean="0">
                <a:latin typeface="EYInterstate Light" panose="02000506000000020004" pitchFamily="2" charset="0"/>
              </a:rPr>
              <a:t>.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Отличительным для образовательных программ СГАУ будет подход к образованию через научные исследования – студенты будут принимать участие в научных проектах университета. </a:t>
            </a:r>
            <a:endParaRPr lang="en-US" sz="1200" dirty="0" smtClean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EYInterstate Light" panose="02000506000000020004" pitchFamily="2" charset="0"/>
              </a:rPr>
              <a:t>В рамках достижения поставленных целей планируется активное использование новых образовательных технологий, интегрирующих в себе </a:t>
            </a:r>
            <a:r>
              <a:rPr lang="ru-RU" sz="1200" dirty="0" smtClean="0">
                <a:latin typeface="EYInterstate Light" panose="02000506000000020004" pitchFamily="2" charset="0"/>
              </a:rPr>
              <a:t>современные </a:t>
            </a:r>
            <a:r>
              <a:rPr lang="ru-RU" sz="1200" dirty="0">
                <a:latin typeface="EYInterstate Light" panose="02000506000000020004" pitchFamily="2" charset="0"/>
              </a:rPr>
              <a:t>тренды – сквозная практико-ориентированная технология подготовки, </a:t>
            </a:r>
            <a:r>
              <a:rPr lang="ru-RU" sz="1200" dirty="0" smtClean="0">
                <a:latin typeface="EYInterstate Light" panose="02000506000000020004" pitchFamily="2" charset="0"/>
              </a:rPr>
              <a:t>проектно-ориентированная подготовка </a:t>
            </a:r>
            <a:r>
              <a:rPr lang="ru-RU" sz="1200" dirty="0">
                <a:latin typeface="EYInterstate Light" panose="02000506000000020004" pitchFamily="2" charset="0"/>
              </a:rPr>
              <a:t>(</a:t>
            </a:r>
            <a:r>
              <a:rPr lang="en-US" sz="1200" dirty="0">
                <a:latin typeface="EYInterstate Light" panose="02000506000000020004" pitchFamily="2" charset="0"/>
              </a:rPr>
              <a:t>CDIO</a:t>
            </a:r>
            <a:r>
              <a:rPr lang="ru-RU" sz="1200" dirty="0">
                <a:latin typeface="EYInterstate Light" panose="02000506000000020004" pitchFamily="2" charset="0"/>
              </a:rPr>
              <a:t> подход), электронно-дистанционное сопровождение занятий, </a:t>
            </a:r>
            <a:r>
              <a:rPr lang="ru-RU" sz="1200" dirty="0" err="1">
                <a:latin typeface="EYInterstate Light" panose="02000506000000020004" pitchFamily="2" charset="0"/>
              </a:rPr>
              <a:t>полиуровневость</a:t>
            </a:r>
            <a:r>
              <a:rPr lang="ru-RU" sz="1200" dirty="0">
                <a:latin typeface="EYInterstate Light" panose="02000506000000020004" pitchFamily="2" charset="0"/>
              </a:rPr>
              <a:t> образовательных траекторий. </a:t>
            </a:r>
            <a:endParaRPr lang="en-US" sz="1200" dirty="0">
              <a:latin typeface="EYInterstate Light" panose="0200050600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550" y="6211596"/>
            <a:ext cx="66016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Планируется привлечение иностранных студентов через проведение </a:t>
            </a:r>
            <a:r>
              <a:rPr lang="ru-RU" sz="1200" dirty="0" err="1" smtClean="0">
                <a:latin typeface="EYInterstate Light" panose="02000506000000020004" pitchFamily="2" charset="0"/>
              </a:rPr>
              <a:t>промотуров</a:t>
            </a:r>
            <a:r>
              <a:rPr lang="ru-RU" sz="1200" dirty="0" smtClean="0">
                <a:latin typeface="EYInterstate Light" panose="02000506000000020004" pitchFamily="2" charset="0"/>
              </a:rPr>
              <a:t>, работу с рекрутинговыми агентствами, создание </a:t>
            </a:r>
            <a:r>
              <a:rPr lang="ru-RU" sz="1200" dirty="0" err="1" smtClean="0">
                <a:latin typeface="EYInterstate Light" panose="02000506000000020004" pitchFamily="2" charset="0"/>
              </a:rPr>
              <a:t>мультиязычного</a:t>
            </a:r>
            <a:r>
              <a:rPr lang="ru-RU" sz="1200" dirty="0" smtClean="0">
                <a:latin typeface="EYInterstate Light" panose="02000506000000020004" pitchFamily="2" charset="0"/>
              </a:rPr>
              <a:t> интернет сайта, участие в международных образовательных выставках.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Большую </a:t>
            </a:r>
            <a:r>
              <a:rPr lang="ru-RU" sz="1200" dirty="0">
                <a:latin typeface="EYInterstate Light" panose="02000506000000020004" pitchFamily="2" charset="0"/>
              </a:rPr>
              <a:t>роль в привлечении иностранных студентов сыграет разрабатываемая практическая программа по эксплуатации гражданской иностранной и российской военной техники в рамках центра подготовки (инженеров-</a:t>
            </a:r>
            <a:r>
              <a:rPr lang="ru-RU" sz="1200" dirty="0" err="1">
                <a:latin typeface="EYInterstate Light" panose="02000506000000020004" pitchFamily="2" charset="0"/>
              </a:rPr>
              <a:t>эксплуатантов</a:t>
            </a:r>
            <a:r>
              <a:rPr lang="ru-RU" sz="1200" dirty="0">
                <a:latin typeface="EYInterstate Light" panose="02000506000000020004" pitchFamily="2" charset="0"/>
              </a:rPr>
              <a:t>, пилотов, обслуживающего персонала). </a:t>
            </a:r>
            <a:endParaRPr lang="en-US" sz="1200" dirty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EYInterstate Light" panose="02000506000000020004" pitchFamily="2" charset="0"/>
              </a:rPr>
              <a:t>Университет перейдёт на систему подготовки </a:t>
            </a:r>
            <a:r>
              <a:rPr lang="ru-RU" sz="1200" dirty="0" smtClean="0">
                <a:latin typeface="EYInterstate Light" panose="02000506000000020004" pitchFamily="2" charset="0"/>
              </a:rPr>
              <a:t>обучающихся в </a:t>
            </a:r>
            <a:r>
              <a:rPr lang="ru-RU" sz="1200" dirty="0">
                <a:latin typeface="EYInterstate Light" panose="02000506000000020004" pitchFamily="2" charset="0"/>
              </a:rPr>
              <a:t>лабораториях, при этом будет сокращен </a:t>
            </a:r>
            <a:r>
              <a:rPr lang="ru-RU" sz="1200" dirty="0" err="1">
                <a:latin typeface="EYInterstate Light" panose="02000506000000020004" pitchFamily="2" charset="0"/>
              </a:rPr>
              <a:t>бакалавриат</a:t>
            </a:r>
            <a:r>
              <a:rPr lang="ru-RU" sz="1200" dirty="0">
                <a:latin typeface="EYInterstate Light" panose="02000506000000020004" pitchFamily="2" charset="0"/>
              </a:rPr>
              <a:t> при одновременном росте численности магистратуры в три раза – до 1500 человек и увеличении численности аспирантуры более чем в два раза – до 700 человек.</a:t>
            </a:r>
            <a:endParaRPr lang="en-US" sz="1200" dirty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Планируется </a:t>
            </a:r>
            <a:r>
              <a:rPr lang="ru-RU" sz="1200" dirty="0">
                <a:latin typeface="EYInterstate Light" panose="02000506000000020004" pitchFamily="2" charset="0"/>
              </a:rPr>
              <a:t>развить компетенции существующего центра трудоустройства </a:t>
            </a:r>
            <a:r>
              <a:rPr lang="ru-RU" sz="1200" dirty="0" smtClean="0">
                <a:latin typeface="EYInterstate Light" panose="02000506000000020004" pitchFamily="2" charset="0"/>
              </a:rPr>
              <a:t> СГАУ </a:t>
            </a:r>
            <a:r>
              <a:rPr lang="ru-RU" sz="1200" dirty="0">
                <a:latin typeface="EYInterstate Light" panose="02000506000000020004" pitchFamily="2" charset="0"/>
              </a:rPr>
              <a:t>до полноценного </a:t>
            </a:r>
            <a:r>
              <a:rPr lang="ru-RU" sz="1200" dirty="0" smtClean="0">
                <a:latin typeface="EYInterstate Light" panose="02000506000000020004" pitchFamily="2" charset="0"/>
              </a:rPr>
              <a:t>центра </a:t>
            </a:r>
            <a:r>
              <a:rPr lang="ru-RU" sz="1200" dirty="0">
                <a:latin typeface="EYInterstate Light" panose="02000506000000020004" pitchFamily="2" charset="0"/>
              </a:rPr>
              <a:t>развития карьеры, который будет проводящим звеном между </a:t>
            </a:r>
            <a:r>
              <a:rPr lang="ru-RU" sz="1200" dirty="0" smtClean="0">
                <a:latin typeface="EYInterstate Light" panose="02000506000000020004" pitchFamily="2" charset="0"/>
              </a:rPr>
              <a:t>университетом </a:t>
            </a:r>
            <a:r>
              <a:rPr lang="ru-RU" sz="1200" dirty="0">
                <a:latin typeface="EYInterstate Light" panose="02000506000000020004" pitchFamily="2" charset="0"/>
              </a:rPr>
              <a:t>и потенциальными работодателями, </a:t>
            </a:r>
            <a:r>
              <a:rPr lang="ru-RU" sz="1200" dirty="0" smtClean="0">
                <a:latin typeface="EYInterstate Light" panose="02000506000000020004" pitchFamily="2" charset="0"/>
              </a:rPr>
              <a:t>будет исследовать рынок </a:t>
            </a:r>
            <a:r>
              <a:rPr lang="ru-RU" sz="1200" dirty="0">
                <a:latin typeface="EYInterstate Light" panose="02000506000000020004" pitchFamily="2" charset="0"/>
              </a:rPr>
              <a:t>труда, создавать благоприятный имидж университета, как заинтересованного в карьерном росте студентов и </a:t>
            </a:r>
            <a:r>
              <a:rPr lang="ru-RU" sz="1200" dirty="0" smtClean="0">
                <a:latin typeface="EYInterstate Light" panose="02000506000000020004" pitchFamily="2" charset="0"/>
              </a:rPr>
              <a:t>выпускников, помогать </a:t>
            </a:r>
            <a:r>
              <a:rPr lang="ru-RU" sz="1200" dirty="0">
                <a:latin typeface="EYInterstate Light" panose="02000506000000020004" pitchFamily="2" charset="0"/>
              </a:rPr>
              <a:t>студентам </a:t>
            </a:r>
            <a:r>
              <a:rPr lang="ru-RU" sz="1200" dirty="0" smtClean="0">
                <a:latin typeface="EYInterstate Light" panose="02000506000000020004" pitchFamily="2" charset="0"/>
              </a:rPr>
              <a:t>ориентироваться </a:t>
            </a:r>
            <a:r>
              <a:rPr lang="ru-RU" sz="1200" dirty="0">
                <a:latin typeface="EYInterstate Light" panose="02000506000000020004" pitchFamily="2" charset="0"/>
              </a:rPr>
              <a:t>с первых дней  </a:t>
            </a:r>
            <a:r>
              <a:rPr lang="ru-RU" sz="1200" dirty="0" smtClean="0">
                <a:latin typeface="EYInterstate Light" panose="02000506000000020004" pitchFamily="2" charset="0"/>
              </a:rPr>
              <a:t>обучения </a:t>
            </a:r>
            <a:r>
              <a:rPr lang="ru-RU" sz="1200" dirty="0">
                <a:latin typeface="EYInterstate Light" panose="02000506000000020004" pitchFamily="2" charset="0"/>
              </a:rPr>
              <a:t>в своем профессиональном </a:t>
            </a:r>
            <a:r>
              <a:rPr lang="ru-RU" sz="1200" dirty="0" smtClean="0">
                <a:latin typeface="EYInterstate Light" panose="02000506000000020004" pitchFamily="2" charset="0"/>
              </a:rPr>
              <a:t>развитии.</a:t>
            </a:r>
            <a:endParaRPr lang="en-US" sz="1200" dirty="0" smtClean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Важной задачей является повышение качества абитуриентов – создается </a:t>
            </a:r>
            <a:r>
              <a:rPr lang="ru-RU" sz="1200" dirty="0">
                <a:latin typeface="EYInterstate Light" panose="02000506000000020004" pitchFamily="2" charset="0"/>
              </a:rPr>
              <a:t>ц</a:t>
            </a:r>
            <a:r>
              <a:rPr lang="ru-RU" sz="1200" dirty="0" smtClean="0">
                <a:latin typeface="EYInterstate Light" panose="02000506000000020004" pitchFamily="2" charset="0"/>
              </a:rPr>
              <a:t>ентр одаренных детей, развивается система подготовительных классов в специализированных школах, система олимпиад. Средний балл ЕГЭ абитуриентов вырастет с </a:t>
            </a:r>
            <a:r>
              <a:rPr lang="ru-RU" sz="1200" dirty="0">
                <a:latin typeface="EYInterstate Light" panose="02000506000000020004" pitchFamily="2" charset="0"/>
              </a:rPr>
              <a:t>текущего </a:t>
            </a:r>
            <a:r>
              <a:rPr lang="ru-RU" sz="1200" dirty="0" smtClean="0">
                <a:latin typeface="EYInterstate Light" panose="02000506000000020004" pitchFamily="2" charset="0"/>
              </a:rPr>
              <a:t>значения 71 </a:t>
            </a:r>
            <a:r>
              <a:rPr lang="ru-RU" sz="1200" dirty="0">
                <a:latin typeface="EYInterstate Light" panose="02000506000000020004" pitchFamily="2" charset="0"/>
              </a:rPr>
              <a:t>до </a:t>
            </a:r>
            <a:r>
              <a:rPr lang="ru-RU" sz="1200" dirty="0" smtClean="0">
                <a:latin typeface="EYInterstate Light" panose="02000506000000020004" pitchFamily="2" charset="0"/>
              </a:rPr>
              <a:t>целевого показателя 77 в 2020 г.</a:t>
            </a:r>
            <a:endParaRPr lang="en-US" sz="1200" dirty="0">
              <a:latin typeface="EYInterstate Light" panose="0200050600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8513" y="5718468"/>
            <a:ext cx="3778250" cy="4514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latin typeface="EYInterstate Light" panose="02000506000000020004" pitchFamily="2" charset="0"/>
              </a:rPr>
              <a:t>Доля иностранных студентов, обучающихся на основных образовательных программах </a:t>
            </a:r>
            <a:r>
              <a:rPr lang="ru-RU" sz="1000" dirty="0" smtClean="0">
                <a:latin typeface="EYInterstate Light" panose="02000506000000020004" pitchFamily="2" charset="0"/>
              </a:rPr>
              <a:t>СГАУ</a:t>
            </a:r>
            <a:endParaRPr lang="en-US" sz="1000" dirty="0">
              <a:latin typeface="EYInterstate Light" panose="02000506000000020004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7031" y="3617065"/>
            <a:ext cx="28059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EYInterstate Light" panose="02000506000000020004" pitchFamily="2" charset="0"/>
              </a:rPr>
              <a:t>Международная интеграция в образовании подразумевает разработку основных и дополнительных образовательных программ, включая совместные программы и программы двойных дипломов.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EYInterstate Light" panose="02000506000000020004" pitchFamily="2" charset="0"/>
              </a:rPr>
              <a:t>Одной из важнейших целей СГАУ ставит развитие программ международного взаимодействия студентов и обмена опытом. К 2020г. не менее 30% студентов </a:t>
            </a:r>
            <a:r>
              <a:rPr lang="ru-RU" sz="1200" dirty="0" smtClean="0">
                <a:latin typeface="EYInterstate Light" panose="02000506000000020004" pitchFamily="2" charset="0"/>
              </a:rPr>
              <a:t>смогут </a:t>
            </a:r>
            <a:r>
              <a:rPr lang="ru-RU" sz="1200" dirty="0">
                <a:latin typeface="EYInterstate Light" panose="02000506000000020004" pitchFamily="2" charset="0"/>
              </a:rPr>
              <a:t>участвовать в программах международного </a:t>
            </a:r>
            <a:r>
              <a:rPr lang="ru-RU" sz="1200" dirty="0" smtClean="0">
                <a:latin typeface="EYInterstate Light" panose="02000506000000020004" pitchFamily="2" charset="0"/>
              </a:rPr>
              <a:t>обмена.</a:t>
            </a:r>
            <a:endParaRPr lang="ru-RU" sz="1200" dirty="0">
              <a:latin typeface="EYInterstate Light" panose="02000506000000020004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30" y="3892110"/>
            <a:ext cx="3795712" cy="179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8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9424" y="748252"/>
            <a:ext cx="6603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К 2020 году планируется существенное изменение </a:t>
            </a:r>
            <a:r>
              <a:rPr lang="ru-RU" sz="1200" dirty="0">
                <a:latin typeface="EYInterstate Light" panose="02000506000000020004" pitchFamily="2" charset="0"/>
              </a:rPr>
              <a:t>кадрового </a:t>
            </a:r>
            <a:r>
              <a:rPr lang="ru-RU" sz="1200" dirty="0" smtClean="0">
                <a:latin typeface="EYInterstate Light" panose="02000506000000020004" pitchFamily="2" charset="0"/>
              </a:rPr>
              <a:t>состава университета. </a:t>
            </a:r>
            <a:r>
              <a:rPr lang="ru-RU" sz="1200" dirty="0">
                <a:latin typeface="EYInterstate Light" panose="02000506000000020004" pitchFamily="2" charset="0"/>
              </a:rPr>
              <a:t>Для привлечения будет </a:t>
            </a:r>
            <a:r>
              <a:rPr lang="ru-RU" sz="1200" dirty="0" smtClean="0">
                <a:latin typeface="EYInterstate Light" panose="02000506000000020004" pitchFamily="2" charset="0"/>
              </a:rPr>
              <a:t>создан </a:t>
            </a:r>
            <a:r>
              <a:rPr lang="en-US" sz="1200" dirty="0" smtClean="0">
                <a:latin typeface="EYInterstate Light" panose="02000506000000020004" pitchFamily="2" charset="0"/>
              </a:rPr>
              <a:t>HR </a:t>
            </a:r>
            <a:r>
              <a:rPr lang="ru-RU" sz="1200" dirty="0" smtClean="0">
                <a:latin typeface="EYInterstate Light" panose="02000506000000020004" pitchFamily="2" charset="0"/>
              </a:rPr>
              <a:t>отдел - служба </a:t>
            </a:r>
            <a:r>
              <a:rPr lang="ru-RU" sz="1200" dirty="0">
                <a:latin typeface="EYInterstate Light" panose="02000506000000020004" pitchFamily="2" charset="0"/>
              </a:rPr>
              <a:t>поиска и подбора персонала, отсутствующая на текущий </a:t>
            </a:r>
            <a:r>
              <a:rPr lang="ru-RU" sz="1200" dirty="0" smtClean="0">
                <a:latin typeface="EYInterstate Light" panose="02000506000000020004" pitchFamily="2" charset="0"/>
              </a:rPr>
              <a:t>момент. </a:t>
            </a:r>
            <a:r>
              <a:rPr lang="en-US" sz="1200" dirty="0" smtClean="0">
                <a:latin typeface="EYInterstate Light" panose="02000506000000020004" pitchFamily="2" charset="0"/>
              </a:rPr>
              <a:t>HR</a:t>
            </a:r>
            <a:r>
              <a:rPr lang="ru-RU" sz="1200" dirty="0" smtClean="0">
                <a:latin typeface="EYInterstate Light" panose="02000506000000020004" pitchFamily="2" charset="0"/>
              </a:rPr>
              <a:t> отдел </a:t>
            </a:r>
            <a:r>
              <a:rPr lang="ru-RU" sz="1200" dirty="0">
                <a:latin typeface="EYInterstate Light" panose="02000506000000020004" pitchFamily="2" charset="0"/>
              </a:rPr>
              <a:t>будет </a:t>
            </a:r>
            <a:r>
              <a:rPr lang="ru-RU" sz="1200" dirty="0" smtClean="0">
                <a:latin typeface="EYInterstate Light" panose="02000506000000020004" pitchFamily="2" charset="0"/>
              </a:rPr>
              <a:t>решать </a:t>
            </a:r>
            <a:r>
              <a:rPr lang="ru-RU" sz="1200" dirty="0">
                <a:latin typeface="EYInterstate Light" panose="02000506000000020004" pitchFamily="2" charset="0"/>
              </a:rPr>
              <a:t>в том </a:t>
            </a:r>
            <a:r>
              <a:rPr lang="ru-RU" sz="1200" dirty="0" smtClean="0">
                <a:latin typeface="EYInterstate Light" panose="02000506000000020004" pitchFamily="2" charset="0"/>
              </a:rPr>
              <a:t>числе задачу международного </a:t>
            </a:r>
            <a:r>
              <a:rPr lang="ru-RU" sz="1200" dirty="0" err="1" smtClean="0">
                <a:latin typeface="EYInterstate Light" panose="02000506000000020004" pitchFamily="2" charset="0"/>
              </a:rPr>
              <a:t>рекрутинга</a:t>
            </a:r>
            <a:r>
              <a:rPr lang="ru-RU" sz="1200" dirty="0" smtClean="0">
                <a:latin typeface="EYInterstate Light" panose="02000506000000020004" pitchFamily="2" charset="0"/>
              </a:rPr>
              <a:t>. </a:t>
            </a:r>
            <a:r>
              <a:rPr lang="ru-RU" sz="1200" dirty="0">
                <a:latin typeface="EYInterstate Light" panose="02000506000000020004" pitchFamily="2" charset="0"/>
              </a:rPr>
              <a:t>Изменится качественная структура НПР: увеличится доля ведущих </a:t>
            </a:r>
            <a:r>
              <a:rPr lang="ru-RU" sz="1200" dirty="0" smtClean="0">
                <a:latin typeface="EYInterstate Light" panose="02000506000000020004" pitchFamily="2" charset="0"/>
              </a:rPr>
              <a:t>профессоров-исследователей</a:t>
            </a:r>
            <a:r>
              <a:rPr lang="en-US" sz="1200" dirty="0" smtClean="0">
                <a:latin typeface="EYInterstate Light" panose="02000506000000020004" pitchFamily="2" charset="0"/>
              </a:rPr>
              <a:t> (TOP)</a:t>
            </a:r>
            <a:r>
              <a:rPr lang="ru-RU" sz="1200" dirty="0" smtClean="0">
                <a:latin typeface="EYInterstate Light" panose="02000506000000020004" pitchFamily="2" charset="0"/>
              </a:rPr>
              <a:t> </a:t>
            </a:r>
            <a:r>
              <a:rPr lang="ru-RU" sz="1200" dirty="0">
                <a:latin typeface="EYInterstate Light" panose="02000506000000020004" pitchFamily="2" charset="0"/>
              </a:rPr>
              <a:t>до 7%, доля преподавателей-исследователей возрастет до </a:t>
            </a:r>
            <a:r>
              <a:rPr lang="ru-RU" sz="1200" dirty="0" smtClean="0">
                <a:latin typeface="EYInterstate Light" panose="02000506000000020004" pitchFamily="2" charset="0"/>
              </a:rPr>
              <a:t>55%, </a:t>
            </a:r>
            <a:r>
              <a:rPr lang="ru-RU" sz="1200" dirty="0">
                <a:latin typeface="EYInterstate Light" panose="02000506000000020004" pitchFamily="2" charset="0"/>
              </a:rPr>
              <a:t>а доля преподавателей, сконцентрированных только на учебной деятельности, снизится до </a:t>
            </a:r>
            <a:r>
              <a:rPr lang="ru-RU" sz="1200" dirty="0" smtClean="0">
                <a:latin typeface="EYInterstate Light" panose="02000506000000020004" pitchFamily="2" charset="0"/>
              </a:rPr>
              <a:t>20%. Будут активно публиковаться в международных изданиях 80</a:t>
            </a:r>
            <a:r>
              <a:rPr lang="ru-RU" sz="1200" dirty="0">
                <a:latin typeface="EYInterstate Light" panose="02000506000000020004" pitchFamily="2" charset="0"/>
              </a:rPr>
              <a:t>% </a:t>
            </a:r>
            <a:r>
              <a:rPr lang="ru-RU" sz="1200" dirty="0" smtClean="0">
                <a:latin typeface="EYInterstate Light" panose="02000506000000020004" pitchFamily="2" charset="0"/>
              </a:rPr>
              <a:t>НПР</a:t>
            </a:r>
            <a:r>
              <a:rPr lang="en-US" sz="1200" dirty="0">
                <a:latin typeface="EYInterstate Light" panose="02000506000000020004" pitchFamily="2" charset="0"/>
              </a:rPr>
              <a:t>.</a:t>
            </a:r>
            <a:endParaRPr lang="ru-RU" sz="1200" dirty="0" smtClean="0">
              <a:latin typeface="EYInterstate Light" panose="02000506000000020004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062" y="366712"/>
            <a:ext cx="3410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0070C0"/>
                </a:solidFill>
                <a:latin typeface="EYInterstate Light" panose="02000506000000020004" pitchFamily="2" charset="0"/>
              </a:rPr>
              <a:t>Кадровый состав и мотивация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425" y="5294744"/>
            <a:ext cx="64992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EYInterstate Light" panose="02000506000000020004" pitchFamily="2" charset="0"/>
              </a:rPr>
              <a:t>В </a:t>
            </a:r>
            <a:r>
              <a:rPr lang="ru-RU" sz="1200" dirty="0" smtClean="0">
                <a:latin typeface="EYInterstate Light" panose="02000506000000020004" pitchFamily="2" charset="0"/>
              </a:rPr>
              <a:t>университете </a:t>
            </a:r>
            <a:r>
              <a:rPr lang="ru-RU" sz="1200" dirty="0">
                <a:latin typeface="EYInterstate Light" panose="02000506000000020004" pitchFamily="2" charset="0"/>
              </a:rPr>
              <a:t>активно внедряется система «эффективного контракта» для НПР и АУП</a:t>
            </a:r>
            <a:r>
              <a:rPr lang="ru-RU" sz="1200" dirty="0" smtClean="0">
                <a:latin typeface="EYInterstate Light" panose="02000506000000020004" pitchFamily="2" charset="0"/>
              </a:rPr>
              <a:t>.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Планируется проведение регулярных аттестаций НПР и АУП и оптимизация кадрового состава по ее итогам.</a:t>
            </a:r>
            <a:endParaRPr lang="ru-RU" sz="1200" dirty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В </a:t>
            </a:r>
            <a:r>
              <a:rPr lang="ru-RU" sz="1200" dirty="0">
                <a:latin typeface="EYInterstate Light" panose="02000506000000020004" pitchFamily="2" charset="0"/>
              </a:rPr>
              <a:t>целях унификации структуры международного взаимодействия внутри образуемых содружеств </a:t>
            </a:r>
            <a:r>
              <a:rPr lang="ru-RU" sz="1200" dirty="0" smtClean="0">
                <a:latin typeface="EYInterstate Light" panose="02000506000000020004" pitchFamily="2" charset="0"/>
              </a:rPr>
              <a:t>и совместных НОЦ ВУЗа </a:t>
            </a:r>
            <a:r>
              <a:rPr lang="ru-RU" sz="1200" dirty="0">
                <a:latin typeface="EYInterstate Light" panose="02000506000000020004" pitchFamily="2" charset="0"/>
              </a:rPr>
              <a:t>и его зарубежных партнеров </a:t>
            </a:r>
            <a:r>
              <a:rPr lang="ru-RU" sz="1200" dirty="0" smtClean="0">
                <a:latin typeface="EYInterstate Light" panose="02000506000000020004" pitchFamily="2" charset="0"/>
              </a:rPr>
              <a:t>будут сформированы </a:t>
            </a:r>
            <a:r>
              <a:rPr lang="ru-RU" sz="1200" dirty="0">
                <a:latin typeface="EYInterstate Light" panose="02000506000000020004" pitchFamily="2" charset="0"/>
              </a:rPr>
              <a:t>у всех НПР </a:t>
            </a:r>
            <a:r>
              <a:rPr lang="ru-RU" sz="1200" dirty="0" smtClean="0">
                <a:latin typeface="EYInterstate Light" panose="02000506000000020004" pitchFamily="2" charset="0"/>
              </a:rPr>
              <a:t>устойчивые </a:t>
            </a:r>
            <a:r>
              <a:rPr lang="ru-RU" sz="1200" dirty="0">
                <a:latin typeface="EYInterstate Light" panose="02000506000000020004" pitchFamily="2" charset="0"/>
              </a:rPr>
              <a:t>компетенции общения на языках этих международных структур, и в первую очередь </a:t>
            </a:r>
            <a:r>
              <a:rPr lang="ru-RU" sz="1200" dirty="0" smtClean="0">
                <a:latin typeface="EYInterstate Light" panose="02000506000000020004" pitchFamily="2" charset="0"/>
              </a:rPr>
              <a:t>компетенции </a:t>
            </a:r>
            <a:r>
              <a:rPr lang="ru-RU" sz="1200" dirty="0">
                <a:latin typeface="EYInterstate Light" panose="02000506000000020004" pitchFamily="2" charset="0"/>
              </a:rPr>
              <a:t>свободного общения специалиста на английском </a:t>
            </a:r>
            <a:r>
              <a:rPr lang="ru-RU" sz="1200" dirty="0" smtClean="0">
                <a:latin typeface="EYInterstate Light" panose="02000506000000020004" pitchFamily="2" charset="0"/>
              </a:rPr>
              <a:t>языке. Языковая </a:t>
            </a:r>
            <a:r>
              <a:rPr lang="ru-RU" sz="1200" dirty="0">
                <a:latin typeface="EYInterstate Light" panose="02000506000000020004" pitchFamily="2" charset="0"/>
              </a:rPr>
              <a:t>компетенция работников университета должна быть существенно продвинута с </a:t>
            </a:r>
            <a:r>
              <a:rPr lang="ru-RU" sz="1200" dirty="0" smtClean="0">
                <a:latin typeface="EYInterstate Light" panose="02000506000000020004" pitchFamily="2" charset="0"/>
              </a:rPr>
              <a:t>текущего уровня в </a:t>
            </a:r>
            <a:r>
              <a:rPr lang="ru-RU" sz="1200" dirty="0" smtClean="0">
                <a:latin typeface="EYInterstate Light" panose="02000506000000020004" pitchFamily="2" charset="0"/>
              </a:rPr>
              <a:t>36% </a:t>
            </a:r>
            <a:r>
              <a:rPr lang="ru-RU" sz="1200" dirty="0" smtClean="0">
                <a:latin typeface="EYInterstate Light" panose="02000506000000020004" pitchFamily="2" charset="0"/>
              </a:rPr>
              <a:t>до </a:t>
            </a:r>
            <a:r>
              <a:rPr lang="ru-RU" sz="1200" dirty="0">
                <a:latin typeface="EYInterstate Light" panose="02000506000000020004" pitchFamily="2" charset="0"/>
              </a:rPr>
              <a:t>уровня 90% в 2020 году.  </a:t>
            </a:r>
            <a:endParaRPr lang="ru-RU" sz="1200" dirty="0" smtClean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Для пополнения кадрового </a:t>
            </a:r>
            <a:r>
              <a:rPr lang="ru-RU" sz="1200" dirty="0">
                <a:latin typeface="EYInterstate Light" panose="02000506000000020004" pitchFamily="2" charset="0"/>
              </a:rPr>
              <a:t>состава </a:t>
            </a:r>
            <a:r>
              <a:rPr lang="ru-RU" sz="1200" dirty="0" smtClean="0">
                <a:latin typeface="EYInterstate Light" panose="02000506000000020004" pitchFamily="2" charset="0"/>
              </a:rPr>
              <a:t>по научной</a:t>
            </a:r>
            <a:r>
              <a:rPr lang="ru-RU" sz="1200" dirty="0">
                <a:latin typeface="EYInterstate Light" panose="02000506000000020004" pitchFamily="2" charset="0"/>
              </a:rPr>
              <a:t>, образовательной и административной деятельности СГАУ будет осуществлять </a:t>
            </a:r>
            <a:r>
              <a:rPr lang="ru-RU" sz="1200" dirty="0" err="1">
                <a:latin typeface="EYInterstate Light" panose="02000506000000020004" pitchFamily="2" charset="0"/>
              </a:rPr>
              <a:t>рекрутинг</a:t>
            </a:r>
            <a:r>
              <a:rPr lang="ru-RU" sz="1200" dirty="0">
                <a:latin typeface="EYInterstate Light" panose="02000506000000020004" pitchFamily="2" charset="0"/>
              </a:rPr>
              <a:t> путем привлечения </a:t>
            </a:r>
            <a:r>
              <a:rPr lang="ru-RU" sz="1200" dirty="0" smtClean="0">
                <a:latin typeface="EYInterstate Light" panose="02000506000000020004" pitchFamily="2" charset="0"/>
              </a:rPr>
              <a:t>талантливых </a:t>
            </a:r>
            <a:r>
              <a:rPr lang="ru-RU" sz="1200" dirty="0">
                <a:latin typeface="EYInterstate Light" panose="02000506000000020004" pitchFamily="2" charset="0"/>
              </a:rPr>
              <a:t>выпускников как из </a:t>
            </a:r>
            <a:r>
              <a:rPr lang="ru-RU" sz="1200" dirty="0" smtClean="0">
                <a:latin typeface="EYInterstate Light" panose="02000506000000020004" pitchFamily="2" charset="0"/>
              </a:rPr>
              <a:t>университета</a:t>
            </a:r>
            <a:r>
              <a:rPr lang="ru-RU" sz="1200" dirty="0">
                <a:latin typeface="EYInterstate Light" panose="02000506000000020004" pitchFamily="2" charset="0"/>
              </a:rPr>
              <a:t>, так и ведущих международных и российских </a:t>
            </a:r>
            <a:r>
              <a:rPr lang="ru-RU" sz="1200" dirty="0" smtClean="0">
                <a:latin typeface="EYInterstate Light" panose="02000506000000020004" pitchFamily="2" charset="0"/>
              </a:rPr>
              <a:t>вузов, </a:t>
            </a:r>
            <a:r>
              <a:rPr lang="ru-RU" sz="1200" dirty="0" err="1">
                <a:latin typeface="EYInterstate Light" panose="02000506000000020004" pitchFamily="2" charset="0"/>
              </a:rPr>
              <a:t>рекрутинг</a:t>
            </a:r>
            <a:r>
              <a:rPr lang="ru-RU" sz="1200" dirty="0">
                <a:latin typeface="EYInterstate Light" panose="02000506000000020004" pitchFamily="2" charset="0"/>
              </a:rPr>
              <a:t> специалистов из ведущих бизнес-структур, </a:t>
            </a:r>
            <a:r>
              <a:rPr lang="ru-RU" sz="1200" dirty="0" err="1">
                <a:latin typeface="EYInterstate Light" panose="02000506000000020004" pitchFamily="2" charset="0"/>
              </a:rPr>
              <a:t>рекрутинг</a:t>
            </a:r>
            <a:r>
              <a:rPr lang="ru-RU" sz="1200" dirty="0">
                <a:latin typeface="EYInterstate Light" panose="02000506000000020004" pitchFamily="2" charset="0"/>
              </a:rPr>
              <a:t> с помощью специализированных международных агентств, а также путем проведения открытых конкурсов на вакансии</a:t>
            </a:r>
            <a:r>
              <a:rPr lang="ru-RU" sz="1200" dirty="0" smtClean="0">
                <a:latin typeface="EYInterstate Light" panose="02000506000000020004" pitchFamily="2" charset="0"/>
              </a:rPr>
              <a:t>. </a:t>
            </a:r>
            <a:r>
              <a:rPr lang="ru-RU" sz="1200" dirty="0">
                <a:latin typeface="EYInterstate Light" panose="02000506000000020004" pitchFamily="2" charset="0"/>
              </a:rPr>
              <a:t>Политика университета в части </a:t>
            </a:r>
            <a:r>
              <a:rPr lang="ru-RU" sz="1200" dirty="0" err="1">
                <a:latin typeface="EYInterstate Light" panose="02000506000000020004" pitchFamily="2" charset="0"/>
              </a:rPr>
              <a:t>рекрутинга</a:t>
            </a:r>
            <a:r>
              <a:rPr lang="ru-RU" sz="1200" dirty="0">
                <a:latin typeface="EYInterstate Light" panose="02000506000000020004" pitchFamily="2" charset="0"/>
              </a:rPr>
              <a:t> новых НПР будет направлена на привлечение ведущих ученых, которые возглавят центры превосходства и ключевые лаборатории университета.</a:t>
            </a:r>
            <a:endParaRPr lang="en-US" sz="1200" dirty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К 2020 году </a:t>
            </a:r>
            <a:r>
              <a:rPr lang="ru-RU" sz="1200" dirty="0">
                <a:latin typeface="EYInterstate Light" panose="02000506000000020004" pitchFamily="2" charset="0"/>
              </a:rPr>
              <a:t>произойдет значительное </a:t>
            </a:r>
            <a:r>
              <a:rPr lang="ru-RU" sz="1200" dirty="0" smtClean="0">
                <a:latin typeface="EYInterstate Light" panose="02000506000000020004" pitchFamily="2" charset="0"/>
              </a:rPr>
              <a:t>омоложение персонала </a:t>
            </a:r>
            <a:r>
              <a:rPr lang="ru-RU" sz="1200" dirty="0">
                <a:latin typeface="EYInterstate Light" panose="02000506000000020004" pitchFamily="2" charset="0"/>
              </a:rPr>
              <a:t>как путем активного привлечения молодых ученых из университета, так и путем приглашения молодых НПР из ведущих научно-исследовательских учреждений в России и </a:t>
            </a:r>
            <a:r>
              <a:rPr lang="ru-RU" sz="1200" dirty="0" smtClean="0">
                <a:latin typeface="EYInterstate Light" panose="02000506000000020004" pitchFamily="2" charset="0"/>
              </a:rPr>
              <a:t>за рубежом</a:t>
            </a:r>
            <a:r>
              <a:rPr lang="ru-RU" sz="1200" dirty="0">
                <a:latin typeface="EYInterstate Light" panose="02000506000000020004" pitchFamily="2" charset="0"/>
              </a:rPr>
              <a:t>. </a:t>
            </a:r>
            <a:r>
              <a:rPr lang="en-US" sz="1200" dirty="0" smtClean="0">
                <a:latin typeface="EYInterstate Light" panose="02000506000000020004" pitchFamily="2" charset="0"/>
              </a:rPr>
              <a:t> </a:t>
            </a:r>
            <a:endParaRPr lang="en-US" sz="1200" dirty="0">
              <a:latin typeface="EYInterstate Light" panose="02000506000000020004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8" y="2373233"/>
            <a:ext cx="6416332" cy="318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6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490" y="696623"/>
            <a:ext cx="66101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endParaRPr lang="en-US" sz="1200" b="1" dirty="0">
              <a:latin typeface="EYInterstate Light" panose="02000506000000020004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ru-RU" sz="1200" dirty="0" smtClean="0">
                <a:latin typeface="EYInterstate Light" panose="02000506000000020004" pitchFamily="2" charset="0"/>
              </a:rPr>
              <a:t>Запланирован </a:t>
            </a:r>
            <a:r>
              <a:rPr lang="ru-RU" sz="1200" dirty="0">
                <a:latin typeface="EYInterstate Light" panose="02000506000000020004" pitchFamily="2" charset="0"/>
              </a:rPr>
              <a:t>масштабный проект </a:t>
            </a:r>
            <a:r>
              <a:rPr lang="ru-RU" sz="1200" dirty="0" smtClean="0">
                <a:latin typeface="EYInterstate Light" panose="02000506000000020004" pitchFamily="2" charset="0"/>
              </a:rPr>
              <a:t>по совершенствованию </a:t>
            </a:r>
            <a:r>
              <a:rPr lang="ru-RU" sz="1200" dirty="0">
                <a:latin typeface="EYInterstate Light" panose="02000506000000020004" pitchFamily="2" charset="0"/>
              </a:rPr>
              <a:t>организационной структуры и операционных процессов </a:t>
            </a:r>
            <a:r>
              <a:rPr lang="ru-RU" sz="1200" dirty="0" smtClean="0">
                <a:latin typeface="EYInterstate Light" panose="02000506000000020004" pitchFamily="2" charset="0"/>
              </a:rPr>
              <a:t>университета</a:t>
            </a:r>
            <a:r>
              <a:rPr lang="ru-RU" sz="1200" dirty="0">
                <a:latin typeface="EYInterstate Light" panose="02000506000000020004" pitchFamily="2" charset="0"/>
              </a:rPr>
              <a:t>. Планируется построение системы управления университетом на основе как внутренних, так и внешних оценок эффективности во всех процессах, включая деятельность каждого сотрудника СГАУ, развитие самоуправления университета, в том числе привлечение активной части </a:t>
            </a:r>
            <a:r>
              <a:rPr lang="ru-RU" sz="1200" dirty="0" smtClean="0">
                <a:latin typeface="EYInterstate Light" panose="02000506000000020004" pitchFamily="2" charset="0"/>
              </a:rPr>
              <a:t>Университетского сообщества к </a:t>
            </a:r>
            <a:r>
              <a:rPr lang="ru-RU" sz="1200" dirty="0">
                <a:latin typeface="EYInterstate Light" panose="02000506000000020004" pitchFamily="2" charset="0"/>
              </a:rPr>
              <a:t>управлению проектами Программы. Внедрение механизмов консультаций и аудита профессиональными экспертами.</a:t>
            </a:r>
            <a:endParaRPr lang="en-US" sz="1200" dirty="0">
              <a:latin typeface="EYInterstate Light" panose="02000506000000020004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ru-RU" sz="1200" dirty="0">
                <a:latin typeface="EYInterstate Light" panose="02000506000000020004" pitchFamily="2" charset="0"/>
              </a:rPr>
              <a:t>Для достижения целей СГАУ </a:t>
            </a:r>
            <a:r>
              <a:rPr lang="ru-RU" sz="1200" dirty="0" smtClean="0">
                <a:latin typeface="EYInterstate Light" panose="02000506000000020004" pitchFamily="2" charset="0"/>
              </a:rPr>
              <a:t>сформированы </a:t>
            </a:r>
            <a:r>
              <a:rPr lang="ru-RU" sz="1200" dirty="0">
                <a:latin typeface="EYInterstate Light" panose="02000506000000020004" pitchFamily="2" charset="0"/>
              </a:rPr>
              <a:t>Наблюдательный совет (под председательством Д.О. Рогозина</a:t>
            </a:r>
            <a:r>
              <a:rPr lang="ru-RU" sz="1200" dirty="0" smtClean="0">
                <a:latin typeface="EYInterstate Light" panose="02000506000000020004" pitchFamily="2" charset="0"/>
              </a:rPr>
              <a:t>), </a:t>
            </a:r>
            <a:r>
              <a:rPr lang="ru-RU" sz="1200" dirty="0">
                <a:latin typeface="EYInterstate Light" panose="02000506000000020004" pitchFamily="2" charset="0"/>
              </a:rPr>
              <a:t>Попечительский совет, </a:t>
            </a:r>
            <a:r>
              <a:rPr lang="ru-RU" sz="1200" dirty="0" smtClean="0">
                <a:latin typeface="EYInterstate Light" panose="02000506000000020004" pitchFamily="2" charset="0"/>
              </a:rPr>
              <a:t>Международный </a:t>
            </a:r>
            <a:r>
              <a:rPr lang="ru-RU" sz="1200" dirty="0">
                <a:latin typeface="EYInterstate Light" panose="02000506000000020004" pitchFamily="2" charset="0"/>
              </a:rPr>
              <a:t>Экспертный совет.</a:t>
            </a:r>
            <a:endParaRPr lang="en-US" sz="1200" dirty="0">
              <a:latin typeface="EYInterstate Light" panose="02000506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9425" y="366713"/>
            <a:ext cx="3492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0070C0"/>
                </a:solidFill>
                <a:latin typeface="EYInterstate Light" panose="02000506000000020004" pitchFamily="2" charset="0"/>
              </a:rPr>
              <a:t>Реорганизация системы управления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843" y="6234253"/>
            <a:ext cx="6623807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EYInterstate Light" panose="02000506000000020004" pitchFamily="2" charset="0"/>
              </a:rPr>
              <a:t>Целевая модель системы управления СГАУ  основана на следующих принципах:</a:t>
            </a:r>
            <a:endParaRPr lang="en-US" sz="1200" dirty="0">
              <a:latin typeface="EYInterstate Light" panose="02000506000000020004" pitchFamily="2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перераспределени</a:t>
            </a:r>
            <a:r>
              <a:rPr lang="ru-RU" sz="1200" dirty="0">
                <a:latin typeface="EYInterstate Light" panose="02000506000000020004" pitchFamily="2" charset="0"/>
              </a:rPr>
              <a:t>е</a:t>
            </a:r>
            <a:r>
              <a:rPr lang="ru-RU" sz="1200" dirty="0" smtClean="0">
                <a:latin typeface="EYInterstate Light" panose="02000506000000020004" pitchFamily="2" charset="0"/>
              </a:rPr>
              <a:t> </a:t>
            </a:r>
            <a:r>
              <a:rPr lang="ru-RU" sz="1200" dirty="0">
                <a:latin typeface="EYInterstate Light" panose="02000506000000020004" pitchFamily="2" charset="0"/>
              </a:rPr>
              <a:t>функций членов высшего руководства и устранение лишних, дублирующих и не оправдавших себя </a:t>
            </a:r>
            <a:r>
              <a:rPr lang="ru-RU" sz="1200" dirty="0" smtClean="0">
                <a:latin typeface="EYInterstate Light" panose="02000506000000020004" pitchFamily="2" charset="0"/>
              </a:rPr>
              <a:t>звеньев управления;</a:t>
            </a:r>
            <a:endParaRPr lang="en-US" sz="1200" dirty="0">
              <a:latin typeface="EYInterstate Light" panose="02000506000000020004" pitchFamily="2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EYInterstate Light" panose="02000506000000020004" pitchFamily="2" charset="0"/>
              </a:rPr>
              <a:t>повышение роли руководителей структурных подразделений в достижении желаемых результатов в нужные сроки в различных сферах деятельности университета;</a:t>
            </a:r>
            <a:endParaRPr lang="en-US" sz="1200" dirty="0">
              <a:latin typeface="EYInterstate Light" panose="02000506000000020004" pitchFamily="2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EYInterstate Light" panose="02000506000000020004" pitchFamily="2" charset="0"/>
              </a:rPr>
              <a:t>введение в должностные инструкции проректоров и руководителей структурных подразделений новых должностных прав, матрицы полномочий и принятия </a:t>
            </a:r>
            <a:r>
              <a:rPr lang="ru-RU" sz="1200" dirty="0" smtClean="0">
                <a:latin typeface="EYInterstate Light" panose="02000506000000020004" pitchFamily="2" charset="0"/>
              </a:rPr>
              <a:t>решений;</a:t>
            </a:r>
            <a:endParaRPr lang="en-US" sz="1200" dirty="0">
              <a:latin typeface="EYInterstate Light" panose="02000506000000020004" pitchFamily="2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EYInterstate Light" panose="02000506000000020004" pitchFamily="2" charset="0"/>
              </a:rPr>
              <a:t>проведение отбора на ключевые руководящие позиции будет производиться посредством организации открытого конкурса и </a:t>
            </a:r>
            <a:r>
              <a:rPr lang="ru-RU" sz="1200" dirty="0" err="1">
                <a:latin typeface="EYInterstate Light" panose="02000506000000020004" pitchFamily="2" charset="0"/>
              </a:rPr>
              <a:t>рекрутинга</a:t>
            </a:r>
            <a:r>
              <a:rPr lang="ru-RU" sz="1200" dirty="0">
                <a:latin typeface="EYInterstate Light" panose="02000506000000020004" pitchFamily="2" charset="0"/>
              </a:rPr>
              <a:t> (в том числе и международного) с привлечением ведущих кадровых </a:t>
            </a:r>
            <a:r>
              <a:rPr lang="ru-RU" sz="1200" dirty="0" smtClean="0">
                <a:latin typeface="EYInterstate Light" panose="02000506000000020004" pitchFamily="2" charset="0"/>
              </a:rPr>
              <a:t>агентств;</a:t>
            </a:r>
            <a:endParaRPr lang="en-US" sz="1200" dirty="0">
              <a:latin typeface="EYInterstate Light" panose="02000506000000020004" pitchFamily="2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EYInterstate Light" panose="02000506000000020004" pitchFamily="2" charset="0"/>
              </a:rPr>
              <a:t>стремление к разумной децентрализации в управлении (оптимальное делегирование функций управления от руководства вуза руководителям структурных подразделений, </a:t>
            </a:r>
            <a:r>
              <a:rPr lang="ru-RU" sz="1200" dirty="0" smtClean="0">
                <a:latin typeface="EYInterstate Light" panose="02000506000000020004" pitchFamily="2" charset="0"/>
              </a:rPr>
              <a:t>реформирование </a:t>
            </a:r>
            <a:r>
              <a:rPr lang="ru-RU" sz="1200" dirty="0">
                <a:latin typeface="EYInterstate Light" panose="02000506000000020004" pitchFamily="2" charset="0"/>
              </a:rPr>
              <a:t>отдельных структурных подразделений университета и создание новых подразделений – </a:t>
            </a:r>
            <a:r>
              <a:rPr lang="en-US" sz="1200" dirty="0">
                <a:latin typeface="EYInterstate Light" panose="02000506000000020004" pitchFamily="2" charset="0"/>
              </a:rPr>
              <a:t>HR </a:t>
            </a:r>
            <a:r>
              <a:rPr lang="ru-RU" sz="1200" dirty="0">
                <a:latin typeface="EYInterstate Light" panose="02000506000000020004" pitchFamily="2" charset="0"/>
              </a:rPr>
              <a:t>отдела, </a:t>
            </a:r>
            <a:r>
              <a:rPr lang="ru-RU" sz="1200" dirty="0" smtClean="0">
                <a:latin typeface="EYInterstate Light" panose="02000506000000020004" pitchFamily="2" charset="0"/>
              </a:rPr>
              <a:t>отдела </a:t>
            </a:r>
            <a:r>
              <a:rPr lang="ru-RU" sz="1200" dirty="0">
                <a:latin typeface="EYInterstate Light" panose="02000506000000020004" pitchFamily="2" charset="0"/>
              </a:rPr>
              <a:t>по маркетингу, </a:t>
            </a:r>
            <a:r>
              <a:rPr lang="ru-RU" sz="1200" dirty="0" smtClean="0">
                <a:latin typeface="EYInterstate Light" panose="02000506000000020004" pitchFamily="2" charset="0"/>
              </a:rPr>
              <a:t>центра </a:t>
            </a:r>
            <a:r>
              <a:rPr lang="ru-RU" sz="1200" dirty="0">
                <a:latin typeface="EYInterstate Light" panose="02000506000000020004" pitchFamily="2" charset="0"/>
              </a:rPr>
              <a:t>развития карьеры и сервисных служб для поддержки студентов, аспирантов, стажеров и молодых </a:t>
            </a:r>
            <a:r>
              <a:rPr lang="ru-RU" sz="1200" dirty="0" smtClean="0">
                <a:latin typeface="EYInterstate Light" panose="02000506000000020004" pitchFamily="2" charset="0"/>
              </a:rPr>
              <a:t>НПР;</a:t>
            </a:r>
            <a:endParaRPr lang="en-US" sz="1200" dirty="0">
              <a:latin typeface="EYInterstate Light" panose="02000506000000020004" pitchFamily="2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развитие Проектного </a:t>
            </a:r>
            <a:r>
              <a:rPr lang="ru-RU" sz="1200" dirty="0">
                <a:latin typeface="EYInterstate Light" panose="02000506000000020004" pitchFamily="2" charset="0"/>
              </a:rPr>
              <a:t>офиса для реализации </a:t>
            </a:r>
            <a:r>
              <a:rPr lang="ru-RU" sz="1200" dirty="0" smtClean="0">
                <a:latin typeface="EYInterstate Light" panose="02000506000000020004" pitchFamily="2" charset="0"/>
              </a:rPr>
              <a:t>Программы повышения конкурентоспособности СГАУ.</a:t>
            </a:r>
            <a:endParaRPr lang="en-US" sz="1200" dirty="0">
              <a:latin typeface="EYInterstate Light" panose="02000506000000020004" pitchFamily="2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" y="3025140"/>
            <a:ext cx="6225540" cy="281432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 bwMode="auto">
          <a:xfrm>
            <a:off x="2832100" y="3106839"/>
            <a:ext cx="1835150" cy="288661"/>
          </a:xfrm>
          <a:prstGeom prst="roundRect">
            <a:avLst/>
          </a:prstGeom>
          <a:solidFill>
            <a:srgbClr val="336699"/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defTabSz="995363" eaLnBrk="1" hangingPunct="1">
              <a:lnSpc>
                <a:spcPts val="1400"/>
              </a:lnSpc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Стратегические цели</a:t>
            </a:r>
            <a:endParaRPr lang="en-US" dirty="0">
              <a:solidFill>
                <a:schemeClr val="bg1">
                  <a:lumMod val="95000"/>
                </a:schemeClr>
              </a:solidFill>
              <a:latin typeface="EYInterstate Regular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24" y="653316"/>
            <a:ext cx="64992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200" b="1" dirty="0">
                <a:latin typeface="EYInterstate Light" panose="02000506000000020004" pitchFamily="2" charset="0"/>
              </a:rPr>
              <a:t> </a:t>
            </a:r>
            <a:r>
              <a:rPr lang="ru-RU" sz="1200" dirty="0" smtClean="0">
                <a:latin typeface="EYInterstate Light" panose="02000506000000020004" pitchFamily="2" charset="0"/>
              </a:rPr>
              <a:t>«</a:t>
            </a:r>
            <a:r>
              <a:rPr lang="ru-RU" sz="1200" dirty="0">
                <a:latin typeface="EYInterstate Light" panose="02000506000000020004" pitchFamily="2" charset="0"/>
              </a:rPr>
              <a:t>Быстрой победой» </a:t>
            </a:r>
            <a:r>
              <a:rPr lang="ru-RU" sz="1200" dirty="0" smtClean="0">
                <a:latin typeface="EYInterstate Light" panose="02000506000000020004" pitchFamily="2" charset="0"/>
              </a:rPr>
              <a:t>университета </a:t>
            </a:r>
            <a:r>
              <a:rPr lang="ru-RU" sz="1200" dirty="0">
                <a:latin typeface="EYInterstate Light" panose="02000506000000020004" pitchFamily="2" charset="0"/>
              </a:rPr>
              <a:t>станет внедренная система мотивации </a:t>
            </a:r>
            <a:r>
              <a:rPr lang="ru-RU" sz="1200" dirty="0" smtClean="0">
                <a:latin typeface="EYInterstate Light" panose="02000506000000020004" pitchFamily="2" charset="0"/>
              </a:rPr>
              <a:t>для НПР за </a:t>
            </a:r>
            <a:r>
              <a:rPr lang="ru-RU" sz="1200" dirty="0">
                <a:latin typeface="EYInterstate Light" panose="02000506000000020004" pitchFamily="2" charset="0"/>
              </a:rPr>
              <a:t>международные </a:t>
            </a:r>
            <a:r>
              <a:rPr lang="ru-RU" sz="1200" dirty="0" smtClean="0">
                <a:latin typeface="EYInterstate Light" panose="02000506000000020004" pitchFamily="2" charset="0"/>
              </a:rPr>
              <a:t>публикации. Существует </a:t>
            </a:r>
            <a:r>
              <a:rPr lang="ru-RU" sz="1200" dirty="0">
                <a:latin typeface="EYInterstate Light" panose="02000506000000020004" pitchFamily="2" charset="0"/>
              </a:rPr>
              <a:t>потенциал роста публикаций за счет перевода </a:t>
            </a:r>
            <a:r>
              <a:rPr lang="ru-RU" sz="1200" dirty="0" smtClean="0">
                <a:latin typeface="EYInterstate Light" panose="02000506000000020004" pitchFamily="2" charset="0"/>
              </a:rPr>
              <a:t>и переработки уже </a:t>
            </a:r>
            <a:r>
              <a:rPr lang="ru-RU" sz="1200" dirty="0">
                <a:latin typeface="EYInterstate Light" panose="02000506000000020004" pitchFamily="2" charset="0"/>
              </a:rPr>
              <a:t>написанных статей для не индексируемых системой </a:t>
            </a:r>
            <a:r>
              <a:rPr lang="en-US" sz="1200" dirty="0">
                <a:latin typeface="EYInterstate Light" panose="02000506000000020004" pitchFamily="2" charset="0"/>
              </a:rPr>
              <a:t>SCOPUS </a:t>
            </a:r>
            <a:r>
              <a:rPr lang="ru-RU" sz="1200" dirty="0">
                <a:latin typeface="EYInterstate Light" panose="02000506000000020004" pitchFamily="2" charset="0"/>
              </a:rPr>
              <a:t>журналов, среди которых достаточно много актуальных. </a:t>
            </a:r>
            <a:endParaRPr lang="en-US" sz="1200" dirty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Планируется создание маркетинговой и коммуникационной стратегий.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Предполагается активное участие в международных конференциях в качестве ключевых докладчиков.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Будет </a:t>
            </a:r>
            <a:r>
              <a:rPr lang="ru-RU" sz="1200" dirty="0">
                <a:latin typeface="EYInterstate Light" panose="02000506000000020004" pitchFamily="2" charset="0"/>
              </a:rPr>
              <a:t>создан центр поддержки публикаций, а также маркетинговый отдел, который будет реализовывать маркетинговую и коммуникационную стратегии, перенос ресурсов и деятельности в интернет. В </a:t>
            </a:r>
            <a:r>
              <a:rPr lang="ru-RU" sz="1200" dirty="0" smtClean="0">
                <a:latin typeface="EYInterstate Light" panose="02000506000000020004" pitchFamily="2" charset="0"/>
              </a:rPr>
              <a:t>частности, </a:t>
            </a:r>
            <a:r>
              <a:rPr lang="ru-RU" sz="1200" dirty="0">
                <a:latin typeface="EYInterstate Light" panose="02000506000000020004" pitchFamily="2" charset="0"/>
              </a:rPr>
              <a:t>большой потенциал имеет освещение запуска студенческих </a:t>
            </a:r>
            <a:r>
              <a:rPr lang="ru-RU" sz="1200" dirty="0" smtClean="0">
                <a:latin typeface="EYInterstate Light" panose="02000506000000020004" pitchFamily="2" charset="0"/>
              </a:rPr>
              <a:t>спутников (запущено уже два спутника «Аист» в 2013 году) </a:t>
            </a:r>
            <a:r>
              <a:rPr lang="ru-RU" sz="1200" dirty="0">
                <a:latin typeface="EYInterstate Light" panose="02000506000000020004" pitchFamily="2" charset="0"/>
              </a:rPr>
              <a:t>и привлечение студентов международных </a:t>
            </a:r>
            <a:r>
              <a:rPr lang="ru-RU" sz="1200" dirty="0" smtClean="0">
                <a:latin typeface="EYInterstate Light" panose="02000506000000020004" pitchFamily="2" charset="0"/>
              </a:rPr>
              <a:t>университетов </a:t>
            </a:r>
            <a:r>
              <a:rPr lang="ru-RU" sz="1200" dirty="0">
                <a:latin typeface="EYInterstate Light" panose="02000506000000020004" pitchFamily="2" charset="0"/>
              </a:rPr>
              <a:t>к участию в данных программах</a:t>
            </a:r>
            <a:r>
              <a:rPr lang="ru-RU" sz="1200" dirty="0" smtClean="0">
                <a:latin typeface="EYInterstate Light" panose="02000506000000020004" pitchFamily="2" charset="0"/>
              </a:rPr>
              <a:t>.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EYInterstate Light" panose="02000506000000020004" pitchFamily="2" charset="0"/>
              </a:rPr>
              <a:t>На базе веб-сайта СГАУ будет создан </a:t>
            </a:r>
            <a:r>
              <a:rPr lang="ru-RU" sz="1200" dirty="0" err="1" smtClean="0">
                <a:latin typeface="EYInterstate Light" panose="02000506000000020004" pitchFamily="2" charset="0"/>
              </a:rPr>
              <a:t>мультиязычный</a:t>
            </a:r>
            <a:r>
              <a:rPr lang="ru-RU" sz="1200" dirty="0" smtClean="0">
                <a:latin typeface="EYInterstate Light" panose="02000506000000020004" pitchFamily="2" charset="0"/>
              </a:rPr>
              <a:t>, </a:t>
            </a:r>
            <a:r>
              <a:rPr lang="ru-RU" sz="1200" dirty="0">
                <a:latin typeface="EYInterstate Light" panose="02000506000000020004" pitchFamily="2" charset="0"/>
              </a:rPr>
              <a:t>постоянно обновляющийся и публикующий всю актуальную информацию ресурс</a:t>
            </a:r>
            <a:r>
              <a:rPr lang="ru-RU" sz="1200" dirty="0" smtClean="0">
                <a:latin typeface="EYInterstate Light" panose="02000506000000020004" pitchFamily="2" charset="0"/>
              </a:rPr>
              <a:t>.</a:t>
            </a:r>
            <a:endParaRPr lang="en-US" sz="1200" dirty="0">
              <a:latin typeface="EYInterstate Light" panose="02000506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075" y="3815891"/>
            <a:ext cx="648557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Консолидированный бюджет Программы </a:t>
            </a:r>
            <a:r>
              <a:rPr lang="ru-RU" sz="1200" dirty="0">
                <a:latin typeface="EYInterstate Light" panose="02000506000000020004" pitchFamily="2" charset="0"/>
              </a:rPr>
              <a:t>повышения </a:t>
            </a:r>
            <a:r>
              <a:rPr lang="ru-RU" sz="1200" dirty="0" smtClean="0">
                <a:latin typeface="EYInterstate Light" panose="02000506000000020004" pitchFamily="2" charset="0"/>
              </a:rPr>
              <a:t>конкурентоспособности до </a:t>
            </a:r>
            <a:r>
              <a:rPr lang="ru-RU" sz="1200" dirty="0">
                <a:latin typeface="EYInterstate Light" panose="02000506000000020004" pitchFamily="2" charset="0"/>
              </a:rPr>
              <a:t>2020 года </a:t>
            </a:r>
            <a:r>
              <a:rPr lang="ru-RU" sz="1200" dirty="0" smtClean="0">
                <a:latin typeface="EYInterstate Light" panose="02000506000000020004" pitchFamily="2" charset="0"/>
              </a:rPr>
              <a:t>составляет 17 060 </a:t>
            </a:r>
            <a:r>
              <a:rPr lang="ru-RU" sz="1200" dirty="0">
                <a:latin typeface="EYInterstate Light" panose="02000506000000020004" pitchFamily="2" charset="0"/>
              </a:rPr>
              <a:t>млн. руб</a:t>
            </a:r>
            <a:r>
              <a:rPr lang="ru-RU" sz="1200" dirty="0" smtClean="0">
                <a:latin typeface="EYInterstate Light" panose="02000506000000020004" pitchFamily="2" charset="0"/>
              </a:rPr>
              <a:t>., </a:t>
            </a:r>
            <a:r>
              <a:rPr lang="ru-RU" sz="1200" dirty="0">
                <a:latin typeface="EYInterstate Light" panose="02000506000000020004" pitchFamily="2" charset="0"/>
              </a:rPr>
              <a:t>из </a:t>
            </a:r>
            <a:r>
              <a:rPr lang="ru-RU" sz="1200" dirty="0" smtClean="0">
                <a:latin typeface="EYInterstate Light" panose="02000506000000020004" pitchFamily="2" charset="0"/>
              </a:rPr>
              <a:t>них:</a:t>
            </a:r>
          </a:p>
          <a:p>
            <a:pPr marL="628650" lvl="1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EYInterstate Light" panose="02000506000000020004" pitchFamily="2" charset="0"/>
              </a:rPr>
              <a:t>госсубсидия</a:t>
            </a:r>
            <a:r>
              <a:rPr lang="ru-RU" sz="1200" dirty="0" smtClean="0">
                <a:latin typeface="EYInterstate Light" panose="02000506000000020004" pitchFamily="2" charset="0"/>
              </a:rPr>
              <a:t> - 9 511 млн. руб. </a:t>
            </a:r>
          </a:p>
          <a:p>
            <a:pPr marL="628650" lvl="1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внебюджетные </a:t>
            </a:r>
            <a:r>
              <a:rPr lang="ru-RU" sz="1200" dirty="0">
                <a:latin typeface="EYInterstate Light" panose="02000506000000020004" pitchFamily="2" charset="0"/>
              </a:rPr>
              <a:t>и привлеченные </a:t>
            </a:r>
            <a:r>
              <a:rPr lang="ru-RU" sz="1200" dirty="0" smtClean="0">
                <a:latin typeface="EYInterstate Light" panose="02000506000000020004" pitchFamily="2" charset="0"/>
              </a:rPr>
              <a:t>средства – 5 586 млн. руб</a:t>
            </a:r>
            <a:r>
              <a:rPr lang="ru-RU" sz="1200" dirty="0">
                <a:latin typeface="EYInterstate Light" panose="02000506000000020004" pitchFamily="2" charset="0"/>
              </a:rPr>
              <a:t>.</a:t>
            </a:r>
            <a:endParaRPr lang="ru-RU" sz="1200" dirty="0" smtClean="0">
              <a:latin typeface="EYInterstate Light" panose="02000506000000020004" pitchFamily="2" charset="0"/>
            </a:endParaRPr>
          </a:p>
          <a:p>
            <a:pPr marL="628650" lvl="1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EYInterstate Light" panose="02000506000000020004" pitchFamily="2" charset="0"/>
              </a:rPr>
              <a:t>софинансирование</a:t>
            </a:r>
            <a:r>
              <a:rPr lang="ru-RU" sz="1200" dirty="0" smtClean="0">
                <a:latin typeface="EYInterstate Light" panose="02000506000000020004" pitchFamily="2" charset="0"/>
              </a:rPr>
              <a:t> Самарской обл. – 1 965 млн. руб.</a:t>
            </a:r>
          </a:p>
          <a:p>
            <a:pPr marL="171450" lvl="1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Для </a:t>
            </a:r>
            <a:r>
              <a:rPr lang="ru-RU" sz="1200" dirty="0">
                <a:latin typeface="EYInterstate Light" panose="02000506000000020004" pitchFamily="2" charset="0"/>
              </a:rPr>
              <a:t>обеспечения финансирования планируется добиться увеличения доли привлеченных доходов университета путем расширения предложения программ основного и дополнительного образования (в </a:t>
            </a:r>
            <a:r>
              <a:rPr lang="ru-RU" sz="1200" dirty="0" err="1">
                <a:latin typeface="EYInterstate Light" panose="02000506000000020004" pitchFamily="2" charset="0"/>
              </a:rPr>
              <a:t>т.ч</a:t>
            </a:r>
            <a:r>
              <a:rPr lang="ru-RU" sz="1200" dirty="0">
                <a:latin typeface="EYInterstate Light" panose="02000506000000020004" pitchFamily="2" charset="0"/>
              </a:rPr>
              <a:t>. для привлечения иностранных студентов), интенсификации исследований по заказам бизнеса и государственных структур, коммерциализации собственных разработок, в частности, через создание </a:t>
            </a:r>
            <a:r>
              <a:rPr lang="ru-RU" sz="1200" dirty="0" smtClean="0">
                <a:latin typeface="EYInterstate Light" panose="02000506000000020004" pitchFamily="2" charset="0"/>
              </a:rPr>
              <a:t>центра коммерциализации </a:t>
            </a:r>
            <a:r>
              <a:rPr lang="ru-RU" sz="1200" dirty="0">
                <a:latin typeface="EYInterstate Light" panose="02000506000000020004" pitchFamily="2" charset="0"/>
              </a:rPr>
              <a:t>и предпринимательства </a:t>
            </a:r>
            <a:r>
              <a:rPr lang="ru-RU" sz="1200" dirty="0" smtClean="0">
                <a:latin typeface="EYInterstate Light" panose="02000506000000020004" pitchFamily="2" charset="0"/>
              </a:rPr>
              <a:t>СГАУ</a:t>
            </a:r>
            <a:r>
              <a:rPr lang="ru-RU" sz="1200" dirty="0">
                <a:latin typeface="EYInterstate Light" panose="02000506000000020004" pitchFamily="2" charset="0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ru-RU" sz="1200" dirty="0" smtClean="0">
                <a:latin typeface="EYInterstate Light" panose="02000506000000020004" pitchFamily="2" charset="0"/>
              </a:rPr>
              <a:t>Дополнительно:</a:t>
            </a:r>
            <a:endParaRPr lang="ru-RU" sz="1200" dirty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Правительство Самарской области гарантирует выделение 5 млрд. руб. на строительство  нового </a:t>
            </a:r>
            <a:r>
              <a:rPr lang="ru-RU" sz="1200" dirty="0" smtClean="0">
                <a:latin typeface="EYInterstate Light" panose="02000506000000020004" pitchFamily="2" charset="0"/>
              </a:rPr>
              <a:t>кампуса.</a:t>
            </a:r>
            <a:endParaRPr lang="ru-RU" sz="1200" dirty="0" smtClean="0">
              <a:latin typeface="EYInterstate Light" panose="02000506000000020004" pitchFamily="2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Собственные средства Университета с целью финансирования строительства нового кампуса – 1-2 млрд. руб.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EYInterstate Light" panose="02000506000000020004" pitchFamily="2" charset="0"/>
              </a:rPr>
              <a:t>Рассматриваются варианты получения дополнительного финансирования строительства нового кампуса от крупного бизнеса (</a:t>
            </a:r>
            <a:r>
              <a:rPr lang="ru-RU" sz="1200" dirty="0" err="1" smtClean="0">
                <a:latin typeface="EYInterstate Light" panose="02000506000000020004" pitchFamily="2" charset="0"/>
              </a:rPr>
              <a:t>Роскосмос</a:t>
            </a:r>
            <a:r>
              <a:rPr lang="ru-RU" sz="1200" dirty="0" smtClean="0">
                <a:latin typeface="EYInterstate Light" panose="02000506000000020004" pitchFamily="2" charset="0"/>
              </a:rPr>
              <a:t>, </a:t>
            </a:r>
            <a:r>
              <a:rPr lang="ru-RU" sz="1200" dirty="0" err="1" smtClean="0">
                <a:latin typeface="EYInterstate Light" panose="02000506000000020004" pitchFamily="2" charset="0"/>
              </a:rPr>
              <a:t>Ростехнологии</a:t>
            </a:r>
            <a:r>
              <a:rPr lang="ru-RU" sz="1200" dirty="0" smtClean="0">
                <a:latin typeface="EYInterstate Light" panose="02000506000000020004" pitchFamily="2" charset="0"/>
              </a:rPr>
              <a:t>, Газпром и др.) – около 2 млрд .руб. </a:t>
            </a:r>
            <a:endParaRPr lang="en-US" sz="1200" dirty="0">
              <a:latin typeface="EYInterstate Light" panose="02000506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426" y="366715"/>
            <a:ext cx="2768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400" b="1" dirty="0">
                <a:solidFill>
                  <a:srgbClr val="0070C0"/>
                </a:solidFill>
                <a:latin typeface="EYInterstate Light" panose="02000506000000020004" pitchFamily="2" charset="0"/>
              </a:rPr>
              <a:t>Продвижение </a:t>
            </a:r>
            <a:r>
              <a:rPr lang="ru-RU" sz="1400" b="1" dirty="0" smtClean="0">
                <a:solidFill>
                  <a:srgbClr val="0070C0"/>
                </a:solidFill>
                <a:latin typeface="EYInterstate Light" panose="02000506000000020004" pitchFamily="2" charset="0"/>
              </a:rPr>
              <a:t>СГАУ</a:t>
            </a:r>
            <a:endParaRPr lang="en-US" sz="1400" b="1" dirty="0">
              <a:solidFill>
                <a:srgbClr val="0070C0"/>
              </a:solidFill>
              <a:latin typeface="EYInterstate Light" panose="02000506000000020004" pitchFamily="2" charset="0"/>
            </a:endParaRPr>
          </a:p>
        </p:txBody>
      </p:sp>
      <p:graphicFrame>
        <p:nvGraphicFramePr>
          <p:cNvPr id="5" name="Диаграмма 1"/>
          <p:cNvGraphicFramePr/>
          <p:nvPr>
            <p:extLst>
              <p:ext uri="{D42A27DB-BD31-4B8C-83A1-F6EECF244321}">
                <p14:modId xmlns:p14="http://schemas.microsoft.com/office/powerpoint/2010/main" val="1359814253"/>
              </p:ext>
            </p:extLst>
          </p:nvPr>
        </p:nvGraphicFramePr>
        <p:xfrm>
          <a:off x="670499" y="7351003"/>
          <a:ext cx="3162300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93075" y="3546415"/>
            <a:ext cx="1212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0070C0"/>
                </a:solidFill>
                <a:latin typeface="EYInterstate Light" panose="02000506000000020004" pitchFamily="2" charset="0"/>
              </a:rPr>
              <a:t>Финансы</a:t>
            </a:r>
            <a:endParaRPr lang="en-US" sz="1400" b="1" dirty="0">
              <a:solidFill>
                <a:srgbClr val="0070C0"/>
              </a:solidFill>
              <a:latin typeface="EYInterstate Light" panose="02000506000000020004" pitchFamily="2" charset="0"/>
            </a:endParaRPr>
          </a:p>
        </p:txBody>
      </p:sp>
      <p:graphicFrame>
        <p:nvGraphicFramePr>
          <p:cNvPr id="7" name="Диаграмма 2"/>
          <p:cNvGraphicFramePr/>
          <p:nvPr>
            <p:extLst>
              <p:ext uri="{D42A27DB-BD31-4B8C-83A1-F6EECF244321}">
                <p14:modId xmlns:p14="http://schemas.microsoft.com/office/powerpoint/2010/main" val="2633968786"/>
              </p:ext>
            </p:extLst>
          </p:nvPr>
        </p:nvGraphicFramePr>
        <p:xfrm>
          <a:off x="3832799" y="7337829"/>
          <a:ext cx="2933700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652768" y="9807531"/>
            <a:ext cx="2254143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EYInterstate Light" panose="02000506000000020004" pitchFamily="2" charset="0"/>
              </a:rPr>
              <a:t>Прогноз</a:t>
            </a:r>
            <a:r>
              <a:rPr lang="en-US" sz="1000" dirty="0" smtClean="0">
                <a:latin typeface="EYInterstate Light" panose="02000506000000020004" pitchFamily="2" charset="0"/>
              </a:rPr>
              <a:t> </a:t>
            </a:r>
            <a:r>
              <a:rPr lang="ru-RU" sz="1000" dirty="0" smtClean="0">
                <a:latin typeface="EYInterstate Light" panose="02000506000000020004" pitchFamily="2" charset="0"/>
              </a:rPr>
              <a:t>структуры </a:t>
            </a:r>
            <a:r>
              <a:rPr lang="ru-RU" sz="1000" dirty="0">
                <a:latin typeface="EYInterstate Light" panose="02000506000000020004" pitchFamily="2" charset="0"/>
              </a:rPr>
              <a:t>доходов </a:t>
            </a:r>
            <a:r>
              <a:rPr lang="ru-RU" sz="1000" dirty="0" smtClean="0">
                <a:latin typeface="EYInterstate Light" panose="02000506000000020004" pitchFamily="2" charset="0"/>
              </a:rPr>
              <a:t>СГАУ</a:t>
            </a:r>
            <a:endParaRPr lang="en-US" sz="1000"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Y_A4_Proposal_Portrait RUS">
  <a:themeElements>
    <a:clrScheme name="A4_Proposal_Portrait 1">
      <a:dk1>
        <a:srgbClr val="646464"/>
      </a:dk1>
      <a:lt1>
        <a:srgbClr val="FFFFFF"/>
      </a:lt1>
      <a:dk2>
        <a:srgbClr val="7F7E82"/>
      </a:dk2>
      <a:lt2>
        <a:srgbClr val="808080"/>
      </a:lt2>
      <a:accent1>
        <a:srgbClr val="A5A4A7"/>
      </a:accent1>
      <a:accent2>
        <a:srgbClr val="FFE600"/>
      </a:accent2>
      <a:accent3>
        <a:srgbClr val="FFFFFF"/>
      </a:accent3>
      <a:accent4>
        <a:srgbClr val="545454"/>
      </a:accent4>
      <a:accent5>
        <a:srgbClr val="CFCFD0"/>
      </a:accent5>
      <a:accent6>
        <a:srgbClr val="E7D000"/>
      </a:accent6>
      <a:hlink>
        <a:srgbClr val="CCCBCD"/>
      </a:hlink>
      <a:folHlink>
        <a:srgbClr val="F2F2F2"/>
      </a:folHlink>
    </a:clrScheme>
    <a:fontScheme name="A4_Proposal_Portrait">
      <a:majorFont>
        <a:latin typeface="EYInterstate"/>
        <a:ea typeface=""/>
        <a:cs typeface=""/>
      </a:majorFont>
      <a:minorFont>
        <a:latin typeface="EYIntersta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A3B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1" fontAlgn="base" latinLnBrk="0" hangingPunct="1">
          <a:lnSpc>
            <a:spcPts val="1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rgbClr val="010024"/>
            </a:solidFill>
            <a:effectLst/>
            <a:latin typeface="EYInterstate Regular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A3B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1" fontAlgn="base" latinLnBrk="0" hangingPunct="1">
          <a:lnSpc>
            <a:spcPts val="1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rgbClr val="010024"/>
            </a:solidFill>
            <a:effectLst/>
            <a:latin typeface="EYInterstate Regular" pitchFamily="1" charset="0"/>
          </a:defRPr>
        </a:defPPr>
      </a:lstStyle>
    </a:lnDef>
  </a:objectDefaults>
  <a:extraClrSchemeLst>
    <a:extraClrScheme>
      <a:clrScheme name="A4_Proposal_Portrait 1">
        <a:dk1>
          <a:srgbClr val="646464"/>
        </a:dk1>
        <a:lt1>
          <a:srgbClr val="FFFFFF"/>
        </a:lt1>
        <a:dk2>
          <a:srgbClr val="7F7E82"/>
        </a:dk2>
        <a:lt2>
          <a:srgbClr val="808080"/>
        </a:lt2>
        <a:accent1>
          <a:srgbClr val="A5A4A7"/>
        </a:accent1>
        <a:accent2>
          <a:srgbClr val="FFE600"/>
        </a:accent2>
        <a:accent3>
          <a:srgbClr val="FFFFFF"/>
        </a:accent3>
        <a:accent4>
          <a:srgbClr val="545454"/>
        </a:accent4>
        <a:accent5>
          <a:srgbClr val="CFCFD0"/>
        </a:accent5>
        <a:accent6>
          <a:srgbClr val="E7D000"/>
        </a:accent6>
        <a:hlink>
          <a:srgbClr val="CCCBCD"/>
        </a:hlink>
        <a:folHlink>
          <a:srgbClr val="F2F2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Y_A4_Proposal_Portrait">
  <a:themeElements>
    <a:clrScheme name="A4_Proposal_Portrait 1">
      <a:dk1>
        <a:srgbClr val="646464"/>
      </a:dk1>
      <a:lt1>
        <a:srgbClr val="FFFFFF"/>
      </a:lt1>
      <a:dk2>
        <a:srgbClr val="7F7E82"/>
      </a:dk2>
      <a:lt2>
        <a:srgbClr val="808080"/>
      </a:lt2>
      <a:accent1>
        <a:srgbClr val="A5A4A7"/>
      </a:accent1>
      <a:accent2>
        <a:srgbClr val="FFE600"/>
      </a:accent2>
      <a:accent3>
        <a:srgbClr val="FFFFFF"/>
      </a:accent3>
      <a:accent4>
        <a:srgbClr val="545454"/>
      </a:accent4>
      <a:accent5>
        <a:srgbClr val="CFCFD0"/>
      </a:accent5>
      <a:accent6>
        <a:srgbClr val="E7D000"/>
      </a:accent6>
      <a:hlink>
        <a:srgbClr val="CCCBCD"/>
      </a:hlink>
      <a:folHlink>
        <a:srgbClr val="F2F2F2"/>
      </a:folHlink>
    </a:clrScheme>
    <a:fontScheme name="A4_Proposal_Portrait">
      <a:majorFont>
        <a:latin typeface="EYInterstate"/>
        <a:ea typeface=""/>
        <a:cs typeface=""/>
      </a:majorFont>
      <a:minorFont>
        <a:latin typeface="EYIntersta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A3B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1" fontAlgn="base" latinLnBrk="0" hangingPunct="1">
          <a:lnSpc>
            <a:spcPts val="1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rgbClr val="010024"/>
            </a:solidFill>
            <a:effectLst/>
            <a:latin typeface="EYInterstate Regular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rgbClr val="00A3B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1" fontAlgn="base" latinLnBrk="0" hangingPunct="1">
          <a:lnSpc>
            <a:spcPts val="1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rgbClr val="010024"/>
            </a:solidFill>
            <a:effectLst/>
            <a:latin typeface="EYInterstate Regular" pitchFamily="1" charset="0"/>
          </a:defRPr>
        </a:defPPr>
      </a:lstStyle>
    </a:lnDef>
  </a:objectDefaults>
  <a:extraClrSchemeLst>
    <a:extraClrScheme>
      <a:clrScheme name="A4_Proposal_Portrait 1">
        <a:dk1>
          <a:srgbClr val="646464"/>
        </a:dk1>
        <a:lt1>
          <a:srgbClr val="FFFFFF"/>
        </a:lt1>
        <a:dk2>
          <a:srgbClr val="7F7E82"/>
        </a:dk2>
        <a:lt2>
          <a:srgbClr val="808080"/>
        </a:lt2>
        <a:accent1>
          <a:srgbClr val="A5A4A7"/>
        </a:accent1>
        <a:accent2>
          <a:srgbClr val="FFE600"/>
        </a:accent2>
        <a:accent3>
          <a:srgbClr val="FFFFFF"/>
        </a:accent3>
        <a:accent4>
          <a:srgbClr val="545454"/>
        </a:accent4>
        <a:accent5>
          <a:srgbClr val="CFCFD0"/>
        </a:accent5>
        <a:accent6>
          <a:srgbClr val="E7D000"/>
        </a:accent6>
        <a:hlink>
          <a:srgbClr val="CCCBCD"/>
        </a:hlink>
        <a:folHlink>
          <a:srgbClr val="F2F2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FDC204"/>
      </a:dk2>
      <a:lt2>
        <a:srgbClr val="FFFFFF"/>
      </a:lt2>
      <a:accent1>
        <a:srgbClr val="F00000"/>
      </a:accent1>
      <a:accent2>
        <a:srgbClr val="00B511"/>
      </a:accent2>
      <a:accent3>
        <a:srgbClr val="FFFFFF"/>
      </a:accent3>
      <a:accent4>
        <a:srgbClr val="000000"/>
      </a:accent4>
      <a:accent5>
        <a:srgbClr val="F6AAAA"/>
      </a:accent5>
      <a:accent6>
        <a:srgbClr val="00A40E"/>
      </a:accent6>
      <a:hlink>
        <a:srgbClr val="F66708"/>
      </a:hlink>
      <a:folHlink>
        <a:srgbClr val="0097E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2712</TotalTime>
  <Words>1989</Words>
  <Application>Microsoft Office PowerPoint</Application>
  <PresentationFormat>Custom</PresentationFormat>
  <Paragraphs>357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EYInterstate</vt:lpstr>
      <vt:lpstr>Times New Roman</vt:lpstr>
      <vt:lpstr>Calibri</vt:lpstr>
      <vt:lpstr>EYInterstate Regular</vt:lpstr>
      <vt:lpstr>EYInterstate Light</vt:lpstr>
      <vt:lpstr>EY_A4_Proposal_Portrait RUS</vt:lpstr>
      <vt:lpstr>1_EY_A4_Proposal_Portrait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Ernst &amp; Young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title</dc:title>
  <dc:creator>СГАУ</dc:creator>
  <cp:lastModifiedBy>Konstantin A Egorov</cp:lastModifiedBy>
  <cp:revision>139</cp:revision>
  <cp:lastPrinted>1999-12-13T18:43:43Z</cp:lastPrinted>
  <dcterms:created xsi:type="dcterms:W3CDTF">2013-04-02T23:08:35Z</dcterms:created>
  <dcterms:modified xsi:type="dcterms:W3CDTF">2014-03-01T18:39:41Z</dcterms:modified>
</cp:coreProperties>
</file>