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9"/>
  </p:notesMasterIdLst>
  <p:sldIdLst>
    <p:sldId id="289" r:id="rId2"/>
    <p:sldId id="278" r:id="rId3"/>
    <p:sldId id="279" r:id="rId4"/>
    <p:sldId id="320" r:id="rId5"/>
    <p:sldId id="299" r:id="rId6"/>
    <p:sldId id="280" r:id="rId7"/>
    <p:sldId id="311" r:id="rId8"/>
    <p:sldId id="312" r:id="rId9"/>
    <p:sldId id="281" r:id="rId10"/>
    <p:sldId id="282" r:id="rId11"/>
    <p:sldId id="283" r:id="rId12"/>
    <p:sldId id="285" r:id="rId13"/>
    <p:sldId id="286" r:id="rId14"/>
    <p:sldId id="304" r:id="rId15"/>
    <p:sldId id="288" r:id="rId16"/>
    <p:sldId id="305" r:id="rId17"/>
    <p:sldId id="306" r:id="rId18"/>
    <p:sldId id="307" r:id="rId19"/>
    <p:sldId id="308" r:id="rId20"/>
    <p:sldId id="309" r:id="rId21"/>
    <p:sldId id="310" r:id="rId22"/>
    <p:sldId id="292" r:id="rId23"/>
    <p:sldId id="293" r:id="rId24"/>
    <p:sldId id="294" r:id="rId25"/>
    <p:sldId id="295" r:id="rId26"/>
    <p:sldId id="315" r:id="rId27"/>
    <p:sldId id="296" r:id="rId28"/>
    <p:sldId id="316" r:id="rId29"/>
    <p:sldId id="317" r:id="rId30"/>
    <p:sldId id="297" r:id="rId31"/>
    <p:sldId id="298" r:id="rId32"/>
    <p:sldId id="303" r:id="rId33"/>
    <p:sldId id="300" r:id="rId34"/>
    <p:sldId id="301" r:id="rId35"/>
    <p:sldId id="314" r:id="rId36"/>
    <p:sldId id="321" r:id="rId37"/>
    <p:sldId id="276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1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64" autoAdjust="0"/>
  </p:normalViewPr>
  <p:slideViewPr>
    <p:cSldViewPr>
      <p:cViewPr>
        <p:scale>
          <a:sx n="100" d="100"/>
          <a:sy n="100" d="100"/>
        </p:scale>
        <p:origin x="-193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C1F4B5-D467-4ABB-8470-594184EAEA96}" type="datetimeFigureOut">
              <a:rPr lang="ru-RU"/>
              <a:pPr>
                <a:defRPr/>
              </a:pPr>
              <a:t>24.08.2016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FDEAA4-9F14-40C1-8D6A-CD2A25A8F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684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C2427-4557-456C-B1F1-5ADAB8AED282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1ED01-F49E-4843-BCB0-B74D95CA7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42900-E409-44E9-8334-9B09A809C4CB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A1B0-929F-4A1C-9513-AC71ABBF7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DA48-F488-4FAA-8F52-A4B811D3A426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B32D7-31AF-4300-AB5E-BCB00B969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8B61-B0BD-40A5-BE5B-8FE1BBA3B247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D4B2A-9328-4F98-A5B4-6EF16CBEC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E65D4-E800-47A4-A924-3DDD5721B310}" type="datetime1">
              <a:rPr lang="ru-RU" smtClean="0"/>
              <a:t>24.08.2016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3E95-9FAE-49BA-9C12-C0E385532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C50F-327D-4617-AE6D-E89DD96AD179}" type="datetime1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40A76-3BD9-4F9B-8E6A-562525B79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E4551-BFBF-438A-90CE-28A4851B487D}" type="datetime1">
              <a:rPr lang="ru-RU" smtClean="0"/>
              <a:t>24.08.2016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FFAE0-C705-4A75-8615-189607C0C3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67807-0A74-4E92-81BD-12086C46B55D}" type="datetime1">
              <a:rPr lang="ru-RU" smtClean="0"/>
              <a:t>24.08.2016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CF268-4096-464F-85B0-D60B970C4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1FBC-E1AE-476A-836A-4AB7ED366743}" type="datetime1">
              <a:rPr lang="ru-RU" smtClean="0"/>
              <a:t>24.08.2016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4189A-96F5-4473-9287-D53F25466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122A3-ED2B-48E0-85C3-27F61AFEB07E}" type="datetime1">
              <a:rPr lang="ru-RU" smtClean="0"/>
              <a:t>24.08.2016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3CEA1-F7D9-4293-8824-336CF5D10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15322-17A7-438E-82F4-579D0E104636}" type="datetime1">
              <a:rPr lang="ru-RU" smtClean="0"/>
              <a:t>24.08.2016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753A1-C343-4008-8A85-49DA58FDF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0E708E-2D10-424B-BE11-A31AD9A801D1}" type="datetime1">
              <a:rPr lang="ru-RU" smtClean="0"/>
              <a:t>24.08.2016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5D24DA-D614-438F-9D32-91C75DEBE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0352" y="2468864"/>
            <a:ext cx="7772400" cy="319238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Подготовка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научно-педагогических кадров высшей квалификации </a:t>
            </a:r>
            <a:r>
              <a:rPr smtClean="0"/>
              <a:t/>
            </a:r>
            <a:br>
              <a:rPr smtClean="0"/>
            </a:br>
            <a:r>
              <a:rPr lang="ru-RU" smtClean="0"/>
              <a:t>в аспирантуре</a:t>
            </a:r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03E95-9FAE-49BA-9C12-C0E385532E3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 smtClean="0"/>
              <a:t>Порядок разработки и утверждения индивидуального плана работы аспиранта  </a:t>
            </a:r>
            <a:endParaRPr lang="ru-RU" sz="3600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79512" y="1484785"/>
            <a:ext cx="8856984" cy="4839816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/>
              <a:t>Содержание основной образовательной программы по каждому направлению подготовки научно-педагогических кадров в аспирантуре с учетом профиля обучения определяется установленным учебным планом и графиком учебного процесса.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Общий объем основной образовательной программы составляет для 4 лет обучения – 240 зачетных единиц (ЗЕТ) (8640 часов). Одна зачетная единица приравнивается к 36 академическим часам (один академический час имеет продолжительность 45 минут) аудиторной и/или самостоятельной работы аспиранта. Максимальный объем учебной нагрузки аспиранта, предусматривающий все виды учебной работы, составляет 54 академических часа в неделю (1,5 ЗЕТ). По содержанию основная образовательная программа включает две компоненты: образовательную и исследовательскую.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Образовательная компонента состоит из обязательной (базовой) и вариативной частей образовательной программы, составляет 30 ЗЕТ (1080 часов), направлена на подготовку аспиранта к сдаче кандидатских экзаменов, теоретическую подготовку по специальным и общепрофессиональным дисциплинам. </a:t>
            </a:r>
            <a:endParaRPr lang="ru-RU" sz="1600" dirty="0" smtClean="0"/>
          </a:p>
          <a:p>
            <a:pPr marL="0" indent="0">
              <a:lnSpc>
                <a:spcPct val="70000"/>
              </a:lnSpc>
              <a:buNone/>
            </a:pPr>
            <a:endParaRPr lang="ru-RU" sz="1600" dirty="0"/>
          </a:p>
          <a:p>
            <a:pPr>
              <a:lnSpc>
                <a:spcPct val="70000"/>
              </a:lnSpc>
            </a:pPr>
            <a:r>
              <a:rPr lang="ru-RU" sz="1600" dirty="0"/>
              <a:t>Объем исследовательской компоненты составляет для 4 лет обучения – 201 ЗЕТ (7236 часов). По содержанию эта компонента включает в себя следующие виды работ: научно-исследовательскую деятельность по избранной научной тематике, представление результатов на научных мероприятиях, в научных публикациях и охранных документах на объекты интеллектуальной собственности, прохождение педагогической и исследовательской практик.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endParaRPr lang="ru-RU" sz="1600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Порядок разработки и утверждения индивидуального плана работы </a:t>
            </a:r>
            <a:r>
              <a:rPr lang="ru-RU" sz="3600" dirty="0" smtClean="0"/>
              <a:t>аспиранта</a:t>
            </a:r>
            <a:endParaRPr lang="ru-RU" sz="3600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251520" y="1484785"/>
            <a:ext cx="8784976" cy="4839816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 smtClean="0"/>
              <a:t>На государственную итоговую аттестацию (ГИА) отводится 324 часа (9 ЗЕТ). </a:t>
            </a:r>
            <a:r>
              <a:rPr lang="ru-RU" sz="1600" dirty="0"/>
              <a:t>ГИА включает в себя государственный экзамен и подготовку научного доклада об основных результатах подготовленной научно-квалификационной работы (диссертации).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>
                <a:solidFill>
                  <a:srgbClr val="FF0000"/>
                </a:solidFill>
              </a:rPr>
              <a:t>Индивидуальный план работы разрабатывается каждым аспирантом совместно с научным руководителем на базе учебного плана и графика учебного процесса по специальности с учетом трудоемкости отдельных элементов образовательной (таблица 1) и исследовательской компонент (таблица 2) и отражает индивидуальную образовательную траекторию аспиранта на весь период обучения в аспирантуре</a:t>
            </a:r>
            <a:r>
              <a:rPr lang="ru-RU" sz="1600" dirty="0" smtClean="0"/>
              <a:t>. Индивидуальный план включает в себя планирование научно-исследовательской работы аспиранта на каждый семестр (указываются тематика планируемых исследований, планируемое участие в конференциях, семинарах, симпозиумах и прочее). С учебными планами можно ознакомиться в отделе аспирантуры и докторантуры, на кафедре и в корпоративной сети Самарского университета. 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>
                <a:solidFill>
                  <a:srgbClr val="FF0000"/>
                </a:solidFill>
              </a:rPr>
              <a:t>В течение одного месяца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smtClean="0"/>
              <a:t>со дня зачисления в аспирантуру индивидуальный план и тема научной работы разрабатывается аспирантом совместно с научным руководителем,  рассматривается на заседании кафедры и на совете факультета/института. Затем индивидуальный план сдается в отдел аспирантуры и докторантуры.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/>
              <a:t>В последующем </a:t>
            </a:r>
            <a:r>
              <a:rPr lang="ru-RU" sz="1600" b="1" dirty="0" smtClean="0">
                <a:solidFill>
                  <a:srgbClr val="FF0000"/>
                </a:solidFill>
              </a:rPr>
              <a:t>в каждом семестре аспирант оформляет отчет о НИР</a:t>
            </a:r>
            <a:r>
              <a:rPr lang="ru-RU" sz="1600" dirty="0" smtClean="0"/>
              <a:t>, докладывает о результатах научно-исследовательской работы на заседании кафедры и сдает отчет в отдел аспирантуры и докторантуры. </a:t>
            </a:r>
            <a:r>
              <a:rPr lang="ru-RU" sz="1600" b="1" dirty="0" smtClean="0">
                <a:solidFill>
                  <a:srgbClr val="FF0000"/>
                </a:solidFill>
              </a:rPr>
              <a:t>В конце каждого учебного года аспирант проходит аттестацию по итогам истекшего года на заседании кафедры и совете факультета</a:t>
            </a:r>
            <a:r>
              <a:rPr lang="ru-RU" sz="1600" dirty="0" smtClean="0"/>
              <a:t>. Для этого в срок до 10 мая аспирант должен забрать индивидуальный план из отдела аспирантуры и докторантуры, заполнить его и вернуть в отдел аспирантуры и докторантуры до начала сессии.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Порядок разработки и утверждения индивидуального плана работы </a:t>
            </a:r>
            <a:r>
              <a:rPr lang="ru-RU" sz="3600" dirty="0" smtClean="0"/>
              <a:t>аспиранта </a:t>
            </a:r>
            <a:endParaRPr lang="ru-RU" sz="3600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457200" y="1556793"/>
            <a:ext cx="8435280" cy="476780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1600" dirty="0"/>
              <a:t>Раздел «Итоги обучения аспиранта» заполняется после итоговой аттестации по окончании обучения в аспирантуре. Указывается тема научно-квалификационной работы. В случае успешного прохождения аспирантом ГИА, государственная экзаменационная комиссия рекомендует научно-квалификационную работу (диссертацию) к защите и выдает заключение в соответствии с пунктом 16 Положения о присуждении учёных степеней, утвержденного постановлением Правительства Российской Федерации от 24 сентября 2013 г.№ 842.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dirty="0" smtClean="0"/>
              <a:t>При оформлении индивидуального плана следует в обязательном порядке приводить расшифровку (указывать фамилию и инициалы) всех подписей, за исключением подписей самого аспиранта, а также указывать даты в местах, предусмотренных установленной формой.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>
                <a:solidFill>
                  <a:srgbClr val="FF0000"/>
                </a:solidFill>
              </a:rPr>
              <a:t>Требования к структуре отчета о НИР</a:t>
            </a:r>
            <a:r>
              <a:rPr lang="ru-RU" sz="1600" dirty="0" smtClean="0"/>
              <a:t>. Отчет содержит систематизированную информацию о содержании и результатах запланированных исследований: выбор направления исследований, включающий обоснование направления исследований; процесс теоретических и (или) экспериментальных исследований, методы исследований, обоснование необходимости проведения экспериментальных работ, методы расчета; обобщение результатов исследований; краткие выводы по результатам проведенной НИР и т.д. Объем отчета не менее 10 листов формата А4.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/>
              <a:t>Правила</a:t>
            </a:r>
            <a:r>
              <a:rPr lang="ru-RU" sz="1600" dirty="0" smtClean="0"/>
              <a:t> оформления отчета в соответствии с СТО СГАУ 02068410-007-2007. 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ru-RU" sz="1600" b="1" dirty="0" smtClean="0"/>
              <a:t>Приложения</a:t>
            </a:r>
            <a:r>
              <a:rPr lang="ru-RU" sz="1600" dirty="0" smtClean="0"/>
              <a:t>: список опубликованных или принятых к печати научных трудов (по установленной форме); перечень конференций, семинаров, симпозиумов, в которых аспирант принял участие; информация об охранных документах на объекты интеллектуальной собственности.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 txBox="1">
            <a:spLocks/>
          </p:cNvSpPr>
          <p:nvPr/>
        </p:nvSpPr>
        <p:spPr>
          <a:xfrm>
            <a:off x="457200" y="404664"/>
            <a:ext cx="8229600" cy="6264695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/>
              <a:t>Кафедра </a:t>
            </a:r>
            <a:r>
              <a:rPr lang="ru-RU" sz="1100" u="sng" dirty="0"/>
              <a:t>			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Институт/факультет ________________________________________________</a:t>
            </a:r>
            <a:r>
              <a:rPr lang="ru-RU" sz="1100" u="sng" dirty="0"/>
              <a:t>		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 </a:t>
            </a:r>
            <a:r>
              <a:rPr lang="ru-RU" sz="1100" b="1" dirty="0" smtClean="0"/>
              <a:t>ИНДИВИДУАЛЬНЫЙ </a:t>
            </a:r>
            <a:r>
              <a:rPr lang="ru-RU" sz="1100" b="1" dirty="0"/>
              <a:t>УЧЕБНЫЙ ПЛАН АСПИРАНТА</a:t>
            </a:r>
            <a:endParaRPr lang="ru-RU" sz="1100" dirty="0"/>
          </a:p>
          <a:p>
            <a:pPr marL="0" indent="0">
              <a:buNone/>
            </a:pPr>
            <a:r>
              <a:rPr lang="ru-RU" sz="1100" b="1" dirty="0"/>
              <a:t>  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ФИО </a:t>
            </a:r>
            <a:r>
              <a:rPr lang="ru-RU" sz="1100" u="sng" dirty="0"/>
              <a:t>								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Код и наименование направления подготовки</a:t>
            </a:r>
          </a:p>
          <a:p>
            <a:pPr marL="0" indent="0">
              <a:buNone/>
            </a:pPr>
            <a:r>
              <a:rPr lang="ru-RU" sz="1100" dirty="0"/>
              <a:t>   </a:t>
            </a:r>
          </a:p>
          <a:p>
            <a:pPr marL="0" indent="0">
              <a:buNone/>
            </a:pPr>
            <a:r>
              <a:rPr lang="ru-RU" sz="1100" dirty="0"/>
              <a:t>Наименование профиля (шифр и наименование специальности)</a:t>
            </a:r>
          </a:p>
          <a:p>
            <a:pPr marL="0" indent="0">
              <a:buNone/>
            </a:pPr>
            <a:r>
              <a:rPr lang="ru-RU" sz="1100" dirty="0"/>
              <a:t> </a:t>
            </a:r>
          </a:p>
          <a:p>
            <a:pPr marL="0" indent="0">
              <a:buNone/>
            </a:pPr>
            <a:r>
              <a:rPr lang="ru-RU" sz="1100" dirty="0"/>
              <a:t>Форма обучения </a:t>
            </a:r>
            <a:r>
              <a:rPr lang="ru-RU" sz="1100" b="1" u="sng" dirty="0"/>
              <a:t>очная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Нормативный срок освоения программы </a:t>
            </a:r>
            <a:r>
              <a:rPr lang="ru-RU" sz="1100" b="1" u="sng" dirty="0"/>
              <a:t>4 года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Научный руководитель   </a:t>
            </a:r>
            <a:r>
              <a:rPr lang="ru-RU" sz="1100" dirty="0" smtClean="0"/>
              <a:t>____________________________________________________________________________________                                  </a:t>
            </a:r>
            <a:endParaRPr lang="ru-RU" sz="1100" dirty="0"/>
          </a:p>
          <a:p>
            <a:pPr marL="0" indent="0">
              <a:buNone/>
            </a:pPr>
            <a:r>
              <a:rPr lang="ru-RU" sz="1100" dirty="0" smtClean="0"/>
              <a:t>			(</a:t>
            </a:r>
            <a:r>
              <a:rPr lang="ru-RU" sz="1100" dirty="0"/>
              <a:t>должность, ученая степень, ученое звание ФИО)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Тема </a:t>
            </a:r>
            <a:r>
              <a:rPr lang="ru-RU" sz="1100" dirty="0"/>
              <a:t>научного исследования </a:t>
            </a:r>
            <a:r>
              <a:rPr lang="ru-RU" sz="1100" dirty="0" smtClean="0"/>
              <a:t>________________________________________________________________________________</a:t>
            </a:r>
            <a:endParaRPr lang="ru-RU" sz="1100" dirty="0"/>
          </a:p>
          <a:p>
            <a:pPr marL="0" indent="0">
              <a:buNone/>
            </a:pPr>
            <a:r>
              <a:rPr lang="ru-RU" sz="1100" dirty="0"/>
              <a:t>  </a:t>
            </a:r>
            <a:br>
              <a:rPr lang="ru-RU" sz="1100" dirty="0"/>
            </a:br>
            <a:r>
              <a:rPr lang="ru-RU" sz="1100" dirty="0"/>
              <a:t>План разработан</a:t>
            </a:r>
            <a:r>
              <a:rPr lang="ru-RU" sz="1100" dirty="0" smtClean="0"/>
              <a:t>:		</a:t>
            </a:r>
            <a:r>
              <a:rPr lang="ru-RU" sz="1100" u="sng" dirty="0"/>
              <a:t>			</a:t>
            </a:r>
            <a:r>
              <a:rPr lang="ru-RU" sz="1100" dirty="0"/>
              <a:t>(Фамилия ИО аспиранта)</a:t>
            </a:r>
          </a:p>
          <a:p>
            <a:pPr marL="0" indent="0">
              <a:buNone/>
            </a:pPr>
            <a:r>
              <a:rPr lang="ru-RU" sz="1100" dirty="0"/>
              <a:t>                         </a:t>
            </a:r>
            <a:r>
              <a:rPr lang="ru-RU" sz="1100" dirty="0" smtClean="0"/>
              <a:t>				(</a:t>
            </a:r>
            <a:r>
              <a:rPr lang="ru-RU" sz="1100" dirty="0"/>
              <a:t>подпись)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План </a:t>
            </a:r>
            <a:r>
              <a:rPr lang="ru-RU" sz="1100" dirty="0"/>
              <a:t>утвержден на заседании кафедры: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Протокол </a:t>
            </a:r>
            <a:r>
              <a:rPr lang="ru-RU" sz="1100" dirty="0"/>
              <a:t>№ ____ от «</a:t>
            </a:r>
            <a:r>
              <a:rPr lang="ru-RU" sz="1100" u="sng" dirty="0"/>
              <a:t>	     </a:t>
            </a:r>
            <a:r>
              <a:rPr lang="ru-RU" sz="1100" dirty="0"/>
              <a:t>» </a:t>
            </a:r>
            <a:r>
              <a:rPr lang="ru-RU" sz="1100" u="sng" dirty="0"/>
              <a:t>				 </a:t>
            </a:r>
            <a:r>
              <a:rPr lang="ru-RU" sz="1100" dirty="0"/>
              <a:t>201</a:t>
            </a:r>
            <a:r>
              <a:rPr lang="ru-RU" sz="1100" u="sng" dirty="0"/>
              <a:t>    </a:t>
            </a:r>
            <a:r>
              <a:rPr lang="ru-RU" sz="1100" dirty="0"/>
              <a:t> г.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				_________________(</a:t>
            </a:r>
            <a:r>
              <a:rPr lang="ru-RU" sz="1100" dirty="0"/>
              <a:t>Фамилия ИО научного руководителя) 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</a:t>
            </a:r>
            <a:r>
              <a:rPr lang="ru-RU" sz="1100" dirty="0" smtClean="0"/>
              <a:t>		 </a:t>
            </a:r>
            <a:r>
              <a:rPr lang="ru-RU" sz="1100" dirty="0"/>
              <a:t>(подпись)           </a:t>
            </a:r>
          </a:p>
          <a:p>
            <a:pPr marL="0" indent="0">
              <a:buNone/>
            </a:pPr>
            <a:r>
              <a:rPr lang="ru-RU" sz="1100" dirty="0" smtClean="0"/>
              <a:t>				__________________(</a:t>
            </a:r>
            <a:r>
              <a:rPr lang="ru-RU" sz="1100" dirty="0"/>
              <a:t>Фамилия ИО заведующего  кафедрой)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    </a:t>
            </a:r>
            <a:r>
              <a:rPr lang="ru-RU" sz="1100" dirty="0" smtClean="0"/>
              <a:t>		 </a:t>
            </a:r>
            <a:r>
              <a:rPr lang="ru-RU" sz="1100" dirty="0"/>
              <a:t>(подпись)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План </a:t>
            </a:r>
            <a:r>
              <a:rPr lang="ru-RU" sz="1100" dirty="0"/>
              <a:t>утвержден на заседании совета института/факультета: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r>
              <a:rPr lang="ru-RU" sz="1100" dirty="0" smtClean="0"/>
              <a:t>Протокол </a:t>
            </a:r>
            <a:r>
              <a:rPr lang="ru-RU" sz="1100" dirty="0"/>
              <a:t>№  _____ от «</a:t>
            </a:r>
            <a:r>
              <a:rPr lang="ru-RU" sz="1100" u="sng" dirty="0"/>
              <a:t>	      </a:t>
            </a:r>
            <a:r>
              <a:rPr lang="ru-RU" sz="1100" dirty="0"/>
              <a:t>» </a:t>
            </a:r>
            <a:r>
              <a:rPr lang="ru-RU" sz="1100" u="sng" dirty="0"/>
              <a:t>				 </a:t>
            </a:r>
            <a:r>
              <a:rPr lang="ru-RU" sz="1100" dirty="0"/>
              <a:t>201</a:t>
            </a:r>
            <a:r>
              <a:rPr lang="ru-RU" sz="1100" u="sng" dirty="0"/>
              <a:t>    </a:t>
            </a:r>
            <a:r>
              <a:rPr lang="ru-RU" sz="1100" dirty="0"/>
              <a:t> г.</a:t>
            </a:r>
          </a:p>
          <a:p>
            <a:pPr marL="0" indent="0">
              <a:buNone/>
            </a:pPr>
            <a:r>
              <a:rPr lang="ru-RU" sz="1100" dirty="0"/>
              <a:t> </a:t>
            </a:r>
          </a:p>
          <a:p>
            <a:pPr marL="0" indent="0">
              <a:buNone/>
            </a:pPr>
            <a:r>
              <a:rPr lang="ru-RU" sz="1100" dirty="0"/>
              <a:t> </a:t>
            </a:r>
            <a:r>
              <a:rPr lang="ru-RU" sz="1100" dirty="0" smtClean="0"/>
              <a:t>				 </a:t>
            </a:r>
            <a:r>
              <a:rPr lang="ru-RU" sz="1100" dirty="0"/>
              <a:t>______________________ (Фамилия ИО директора/ декана)</a:t>
            </a:r>
          </a:p>
          <a:p>
            <a:pPr marL="0" indent="0">
              <a:buNone/>
            </a:pPr>
            <a:r>
              <a:rPr lang="ru-RU" sz="1100" dirty="0"/>
              <a:t>                                                                                  </a:t>
            </a:r>
            <a:r>
              <a:rPr lang="ru-RU" sz="1100" dirty="0" smtClean="0"/>
              <a:t>	 </a:t>
            </a:r>
            <a:r>
              <a:rPr lang="ru-RU" sz="1100" dirty="0"/>
              <a:t>(подпись)	</a:t>
            </a:r>
          </a:p>
          <a:p>
            <a:pPr marL="0" indent="0">
              <a:buNone/>
            </a:pPr>
            <a:r>
              <a:rPr lang="ru-RU" sz="1100" dirty="0"/>
              <a:t> </a:t>
            </a:r>
            <a:endParaRPr lang="ru-RU" sz="1100" dirty="0"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4189A-96F5-4473-9287-D53F2546699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800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Данная страница заполняется сотрудниками отдела аспирантуры и докторантуры</a:t>
            </a:r>
            <a:endParaRPr lang="ru-RU" dirty="0"/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Срок обучения: с «___» </a:t>
            </a:r>
            <a:r>
              <a:rPr lang="ru-RU" dirty="0" smtClean="0"/>
              <a:t>_________ </a:t>
            </a:r>
            <a:r>
              <a:rPr lang="ru-RU" dirty="0"/>
              <a:t>20__г. по «___» </a:t>
            </a:r>
            <a:r>
              <a:rPr lang="ru-RU" dirty="0" smtClean="0"/>
              <a:t>_______ </a:t>
            </a:r>
            <a:r>
              <a:rPr lang="ru-RU" dirty="0"/>
              <a:t>20__ г. </a:t>
            </a:r>
          </a:p>
          <a:p>
            <a:r>
              <a:rPr lang="ru-RU" dirty="0"/>
              <a:t>Приказ о зачислении № ______ от «___» ________________ 20__ г.</a:t>
            </a:r>
          </a:p>
          <a:p>
            <a:r>
              <a:rPr lang="ru-RU" dirty="0"/>
              <a:t>Приказ об отчислении № ______ от «___» </a:t>
            </a:r>
            <a:r>
              <a:rPr lang="ru-RU" dirty="0" smtClean="0"/>
              <a:t>_______________ </a:t>
            </a:r>
            <a:r>
              <a:rPr lang="ru-RU" dirty="0"/>
              <a:t>20__ г.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Изменения в период обучения </a:t>
            </a:r>
            <a:r>
              <a:rPr lang="ru-RU" dirty="0"/>
              <a:t>(тема научных исследований, отпуск,</a:t>
            </a:r>
            <a:r>
              <a:rPr lang="ru-RU" b="1" dirty="0"/>
              <a:t> </a:t>
            </a:r>
            <a:r>
              <a:rPr lang="ru-RU" dirty="0"/>
              <a:t>переводы, продление срока обучения, смена фамилии и др. с номерами приказов).</a:t>
            </a:r>
          </a:p>
          <a:p>
            <a:r>
              <a:rPr lang="ru-RU" b="1" dirty="0"/>
              <a:t> </a:t>
            </a:r>
            <a:endParaRPr lang="ru-RU" dirty="0">
              <a:effectLst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97616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5 страница индивидуального плана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4189A-96F5-4473-9287-D53F2546699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82960"/>
          </a:xfrm>
        </p:spPr>
        <p:txBody>
          <a:bodyPr>
            <a:normAutofit/>
          </a:bodyPr>
          <a:lstStyle/>
          <a:p>
            <a:pPr algn="ctr"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ru-RU" sz="3200" dirty="0"/>
              <a:t>Общий план </a:t>
            </a:r>
            <a:r>
              <a:rPr lang="ru-RU" sz="3200" dirty="0" smtClean="0"/>
              <a:t>работы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Образовательная составляющая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660419"/>
              </p:ext>
            </p:extLst>
          </p:nvPr>
        </p:nvGraphicFramePr>
        <p:xfrm>
          <a:off x="251520" y="1268760"/>
          <a:ext cx="8712968" cy="54149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84715"/>
                <a:gridCol w="837526"/>
                <a:gridCol w="837526"/>
                <a:gridCol w="718481"/>
                <a:gridCol w="838370"/>
                <a:gridCol w="836681"/>
                <a:gridCol w="935532"/>
                <a:gridCol w="1224137"/>
              </a:tblGrid>
              <a:tr h="142672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 семестр 1 года обучения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Б1.Б Базовая часть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Б1.Б.1 История и философия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Декабрь 2016 г.</a:t>
                      </a:r>
                    </a:p>
                  </a:txBody>
                  <a:tcPr marL="68580" marR="68580" marT="0" marB="0"/>
                </a:tc>
              </a:tr>
              <a:tr h="2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Б1.Б.2 Иностранный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Декабрь 2016 г.</a:t>
                      </a:r>
                    </a:p>
                  </a:txBody>
                  <a:tcPr marL="68580" marR="68580" marT="0" marB="0"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5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Б1.В.ОД.1</a:t>
                      </a:r>
                      <a:r>
                        <a:rPr lang="ru-RU" sz="1000" b="1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>
                          <a:effectLst/>
                          <a:latin typeface="Times New Roman"/>
                        </a:rPr>
                        <a:t>Психолого-педагогическая деятельность преподавателя высшей школы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Январь 2017 г.</a:t>
                      </a:r>
                    </a:p>
                  </a:txBody>
                  <a:tcPr marL="68580" marR="68580" marT="0" marB="0"/>
                </a:tc>
              </a:tr>
              <a:tr h="144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Б1.В.ОД.2 Основы педагогики и психологии высшей школы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Январь 2017 г.</a:t>
                      </a:r>
                    </a:p>
                  </a:txBody>
                  <a:tcPr marL="68580" marR="68580" marT="0" marB="0"/>
                </a:tc>
              </a:tr>
              <a:tr h="288132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067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810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22,5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Декабрь 2016 г.</a:t>
                      </a:r>
                    </a:p>
                  </a:txBody>
                  <a:tcPr marL="68580" marR="68580" marT="0" marB="0"/>
                </a:tc>
              </a:tr>
              <a:tr h="260517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b="1">
                          <a:effectLst/>
                          <a:latin typeface="Times New Roman"/>
                        </a:rPr>
                        <a:t>ФТД Факультативы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ФТД.2 Библиографические информационные наукоемкие ресурсы </a:t>
                      </a:r>
                      <a:r>
                        <a:rPr lang="ru-RU" sz="11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(выбирается по желанию)</a:t>
                      </a:r>
                      <a:endParaRPr lang="ru-RU" sz="1000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Январь 2017 г.</a:t>
                      </a:r>
                    </a:p>
                  </a:txBody>
                  <a:tcPr marL="68580" marR="68580" marT="0" marB="0"/>
                </a:tc>
              </a:tr>
              <a:tr h="28813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Итого за 1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1080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(1116)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30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(31)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/>
              <a:t>2 семестр 1 </a:t>
            </a:r>
            <a:r>
              <a:rPr lang="ru-RU" sz="3200" dirty="0" smtClean="0"/>
              <a:t>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532488"/>
              </p:ext>
            </p:extLst>
          </p:nvPr>
        </p:nvGraphicFramePr>
        <p:xfrm>
          <a:off x="251520" y="908720"/>
          <a:ext cx="8352926" cy="551192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17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История и философия науки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Кандидатский экзамен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2017 г.</a:t>
                      </a:r>
                    </a:p>
                  </a:txBody>
                  <a:tcPr marL="68580" marR="68580" marT="0" marB="0"/>
                </a:tc>
              </a:tr>
              <a:tr h="349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Иностранный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Кандидатский экзамен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2017 г.</a:t>
                      </a:r>
                    </a:p>
                  </a:txBody>
                  <a:tcPr marL="68580" marR="68580" marT="0" marB="0"/>
                </a:tc>
              </a:tr>
              <a:tr h="34913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Б1.В.ОД.3 Методология научных исследований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2017 г.</a:t>
                      </a:r>
                    </a:p>
                  </a:txBody>
                  <a:tcPr marL="68580" marR="68580" marT="0" marB="0"/>
                </a:tc>
              </a:tr>
              <a:tr h="523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Б1.В.ОД.4 Методика проектирования образовательного процесса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2017 г.</a:t>
                      </a: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369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702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19,5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Май 2017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2 семестр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4913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первый год обучения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2160 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(2196)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60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(61)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2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3 </a:t>
            </a:r>
            <a:r>
              <a:rPr lang="ru-RU" sz="3200" dirty="0"/>
              <a:t>семестр </a:t>
            </a:r>
            <a:r>
              <a:rPr lang="ru-RU" sz="3200" dirty="0" smtClean="0"/>
              <a:t>2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744069"/>
              </p:ext>
            </p:extLst>
          </p:nvPr>
        </p:nvGraphicFramePr>
        <p:xfrm>
          <a:off x="251520" y="908720"/>
          <a:ext cx="8352926" cy="498443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Б1.В.ДВ Дисциплины по выбору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Б1.В.ДВ.1 </a:t>
                      </a:r>
                      <a:r>
                        <a:rPr lang="ru-RU" sz="12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2018 г.</a:t>
                      </a: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30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Б2.1 Педагогическая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2018 г.</a:t>
                      </a: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828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Декабрь 2017 г.</a:t>
                      </a:r>
                    </a:p>
                  </a:txBody>
                  <a:tcPr marL="68580" marR="68580" marT="0" marB="0"/>
                </a:tc>
              </a:tr>
              <a:tr h="21602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ФТД Факультативы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ФТД.1 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Основы научной коммуникации на иностранном языке (выбирается по желанию)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Январь 2018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3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1044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(1080)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29</a:t>
                      </a: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(30)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40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4 </a:t>
            </a:r>
            <a:r>
              <a:rPr lang="ru-RU" sz="3200" dirty="0"/>
              <a:t>семестр </a:t>
            </a:r>
            <a:r>
              <a:rPr lang="ru-RU" sz="3200" dirty="0" smtClean="0"/>
              <a:t>2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66336"/>
              </p:ext>
            </p:extLst>
          </p:nvPr>
        </p:nvGraphicFramePr>
        <p:xfrm>
          <a:off x="251520" y="908720"/>
          <a:ext cx="8352926" cy="435476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1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Б1.В.ДВ Дисциплины по выбору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Б1.В.ДВ.2 </a:t>
                      </a:r>
                      <a:r>
                        <a:rPr lang="ru-RU" sz="12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2018 г.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300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Б2.1 Педагогическая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2018 г.</a:t>
                      </a:r>
                    </a:p>
                  </a:txBody>
                  <a:tcPr marL="68580" marR="68580" marT="0" marB="0"/>
                </a:tc>
              </a:tr>
              <a:tr h="174565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900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с оценкой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Май 2018 г.</a:t>
                      </a:r>
                    </a:p>
                  </a:txBody>
                  <a:tcPr marL="68580" marR="68580" marT="0" marB="0"/>
                </a:tc>
              </a:tr>
              <a:tr h="20040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4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1116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Итого за второй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2160 (2196)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60 (61)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5 </a:t>
            </a:r>
            <a:r>
              <a:rPr lang="ru-RU" sz="3200" dirty="0"/>
              <a:t>семестр </a:t>
            </a:r>
            <a:r>
              <a:rPr lang="ru-RU" sz="3200" dirty="0" smtClean="0"/>
              <a:t>3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272558"/>
              </p:ext>
            </p:extLst>
          </p:nvPr>
        </p:nvGraphicFramePr>
        <p:xfrm>
          <a:off x="251520" y="908720"/>
          <a:ext cx="8352926" cy="440405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Б1.В.ОД.5</a:t>
                      </a:r>
                      <a:r>
                        <a:rPr lang="ru-RU" sz="12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2019 г.</a:t>
                      </a: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Б2 Практики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Б2.2 Исследовательская практика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Январь 2019 г.</a:t>
                      </a:r>
                    </a:p>
                  </a:txBody>
                  <a:tcPr marL="68580" marR="68580" marT="0" marB="0"/>
                </a:tc>
              </a:tr>
              <a:tr h="225544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40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864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З/О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Декабрь 2018 г.</a:t>
                      </a:r>
                    </a:p>
                  </a:txBody>
                  <a:tcPr marL="68580" marR="68580" marT="0" marB="0"/>
                </a:tc>
              </a:tr>
              <a:tr h="34342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5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44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9898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Руководство. Кадровый состав. Контактная информация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328592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/>
              <a:t>Прокофьев Андрей </a:t>
            </a:r>
            <a:r>
              <a:rPr lang="ru-RU" sz="1400" b="1" dirty="0" err="1"/>
              <a:t>Брониславович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/>
              <a:t>д.т.н</a:t>
            </a:r>
            <a:r>
              <a:rPr lang="ru-RU" sz="1400" dirty="0" smtClean="0"/>
              <a:t>., профессор, первый проректор - проректор </a:t>
            </a:r>
            <a:r>
              <a:rPr lang="ru-RU" sz="1400" dirty="0"/>
              <a:t>по науке и инновациям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Гаврилов </a:t>
            </a:r>
            <a:r>
              <a:rPr lang="ru-RU" sz="1400" b="1" dirty="0"/>
              <a:t>Андрей Вадимович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 err="1"/>
              <a:t>к.ф.-</a:t>
            </a:r>
            <a:r>
              <a:rPr lang="ru-RU" sz="1400" dirty="0" err="1" smtClean="0"/>
              <a:t>м.н</a:t>
            </a:r>
            <a:r>
              <a:rPr lang="ru-RU" sz="1400" dirty="0" smtClean="0"/>
              <a:t>, доцент, </a:t>
            </a:r>
            <a:r>
              <a:rPr lang="ru-RU" sz="1400" dirty="0"/>
              <a:t>начальник управления подготовки научных кадров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Еськина Елена </a:t>
            </a:r>
            <a:r>
              <a:rPr lang="ru-RU" sz="1400" b="1" dirty="0"/>
              <a:t>Владимировна</a:t>
            </a:r>
            <a:r>
              <a:rPr lang="en-US" sz="1400" b="1" dirty="0"/>
              <a:t/>
            </a:r>
            <a:br>
              <a:rPr lang="en-US" sz="1400" b="1" dirty="0"/>
            </a:br>
            <a:r>
              <a:rPr lang="ru-RU" sz="1400" dirty="0"/>
              <a:t>начальник отдела аспирантуры и докторантуры</a:t>
            </a:r>
            <a:br>
              <a:rPr lang="ru-RU" sz="1400" dirty="0"/>
            </a:br>
            <a:r>
              <a:rPr lang="en-US" sz="1400" dirty="0" err="1" smtClean="0"/>
              <a:t>eskinaev</a:t>
            </a:r>
            <a:r>
              <a:rPr lang="ru-RU" sz="1400" dirty="0" smtClean="0"/>
              <a:t>@ssau.ru</a:t>
            </a:r>
            <a:r>
              <a:rPr lang="ru-RU" sz="1400" dirty="0"/>
              <a:t>, тел. </a:t>
            </a:r>
            <a:r>
              <a:rPr lang="ru-RU" sz="1400" dirty="0" smtClean="0"/>
              <a:t>335-64-40</a:t>
            </a:r>
            <a:endParaRPr lang="en-US" sz="1400" dirty="0" smtClean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Круглова Людмила Анатольевна - </a:t>
            </a:r>
            <a:r>
              <a:rPr lang="ru-RU" sz="1400" dirty="0"/>
              <a:t>заместитель начальника отдела аспирантуры и </a:t>
            </a:r>
            <a:r>
              <a:rPr lang="ru-RU" sz="1400" dirty="0" smtClean="0"/>
              <a:t>докторантуры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>тел.: 334-54-22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/>
              <a:t>Чурина Юлия Владимировна </a:t>
            </a:r>
            <a:r>
              <a:rPr lang="ru-RU" sz="1400" dirty="0" smtClean="0"/>
              <a:t>-  </a:t>
            </a:r>
            <a:r>
              <a:rPr lang="ru-RU" sz="1400" dirty="0"/>
              <a:t>ведущий специалист по учебно-методической работе отдела аспирантуры и докторантуры</a:t>
            </a:r>
            <a:br>
              <a:rPr lang="ru-RU" sz="1400" dirty="0"/>
            </a:br>
            <a:r>
              <a:rPr lang="ru-RU" sz="1400" dirty="0" smtClean="0"/>
              <a:t>Тел.: 334-54-22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err="1" smtClean="0"/>
              <a:t>Батракова</a:t>
            </a:r>
            <a:r>
              <a:rPr lang="ru-RU" sz="1400" b="1" dirty="0" smtClean="0"/>
              <a:t> </a:t>
            </a:r>
            <a:r>
              <a:rPr lang="ru-RU" sz="1400" b="1" dirty="0"/>
              <a:t>Ольга </a:t>
            </a:r>
            <a:r>
              <a:rPr lang="ru-RU" sz="1400" b="1" dirty="0" smtClean="0"/>
              <a:t>Вячеславовна -  </a:t>
            </a:r>
            <a:r>
              <a:rPr lang="ru-RU" sz="1400" dirty="0" smtClean="0"/>
              <a:t>инженер </a:t>
            </a:r>
            <a:r>
              <a:rPr lang="ru-RU" sz="1400" dirty="0"/>
              <a:t>отдела аспирантуры и докторантуры</a:t>
            </a:r>
            <a:br>
              <a:rPr lang="ru-RU" sz="1400" dirty="0"/>
            </a:br>
            <a:r>
              <a:rPr lang="ru-RU" sz="1400" dirty="0"/>
              <a:t>aspir@ssau.ru, тел. 267-48-78</a:t>
            </a:r>
            <a:endParaRPr lang="en-US" sz="1400" dirty="0"/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err="1" smtClean="0"/>
              <a:t>Сачук</a:t>
            </a:r>
            <a:r>
              <a:rPr lang="ru-RU" sz="1400" b="1" dirty="0" smtClean="0"/>
              <a:t> </a:t>
            </a:r>
            <a:r>
              <a:rPr lang="ru-RU" sz="1400" b="1" dirty="0"/>
              <a:t>Наталья </a:t>
            </a:r>
            <a:r>
              <a:rPr lang="ru-RU" sz="1400" b="1" dirty="0" smtClean="0"/>
              <a:t>Васильевна </a:t>
            </a:r>
            <a:r>
              <a:rPr lang="ru-RU" sz="1400" dirty="0" smtClean="0"/>
              <a:t>-  </a:t>
            </a:r>
            <a:r>
              <a:rPr lang="ru-RU" sz="1400" dirty="0" err="1"/>
              <a:t>документовед</a:t>
            </a:r>
            <a:r>
              <a:rPr lang="ru-RU" sz="1400" dirty="0"/>
              <a:t> отдела аспирантуры и докторантуры,</a:t>
            </a:r>
            <a:br>
              <a:rPr lang="ru-RU" sz="1400" dirty="0"/>
            </a:br>
            <a:r>
              <a:rPr lang="ru-RU" sz="1400" dirty="0" smtClean="0"/>
              <a:t>Тел.: </a:t>
            </a:r>
            <a:r>
              <a:rPr lang="ru-RU" sz="1400" dirty="0"/>
              <a:t>267-48-78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>
                <a:solidFill>
                  <a:srgbClr val="FF0000"/>
                </a:solidFill>
              </a:rPr>
              <a:t>Адрес странички аспирантуры на сайте </a:t>
            </a:r>
            <a:r>
              <a:rPr lang="ru-RU" sz="1400" b="1" dirty="0" smtClean="0">
                <a:solidFill>
                  <a:srgbClr val="FF0000"/>
                </a:solidFill>
              </a:rPr>
              <a:t>Самарского университета   </a:t>
            </a:r>
            <a:r>
              <a:rPr lang="ru-RU" sz="1400" b="1" dirty="0">
                <a:solidFill>
                  <a:srgbClr val="FF0000"/>
                </a:solidFill>
              </a:rPr>
              <a:t>http://</a:t>
            </a:r>
            <a:r>
              <a:rPr lang="ru-RU" sz="1400" b="1" dirty="0" smtClean="0">
                <a:solidFill>
                  <a:srgbClr val="FF0000"/>
                </a:solidFill>
              </a:rPr>
              <a:t>ssau.ru/education/asp_doct/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400" b="1" dirty="0" smtClean="0">
                <a:solidFill>
                  <a:srgbClr val="FF0000"/>
                </a:solidFill>
              </a:rPr>
              <a:t>Группа в контакте  Аспиранты Самарского университета  http://vk.com/</a:t>
            </a:r>
            <a:r>
              <a:rPr lang="en-US" sz="1400" b="1" dirty="0" smtClean="0">
                <a:solidFill>
                  <a:srgbClr val="FF0000"/>
                </a:solidFill>
              </a:rPr>
              <a:t>ssau.asp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/>
              <a:t>6</a:t>
            </a:r>
            <a:r>
              <a:rPr lang="ru-RU" sz="3200" dirty="0" smtClean="0"/>
              <a:t> </a:t>
            </a:r>
            <a:r>
              <a:rPr lang="ru-RU" sz="3200" dirty="0"/>
              <a:t>семестр </a:t>
            </a:r>
            <a:r>
              <a:rPr lang="ru-RU" sz="3200" dirty="0" smtClean="0"/>
              <a:t>3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738"/>
              </p:ext>
            </p:extLst>
          </p:nvPr>
        </p:nvGraphicFramePr>
        <p:xfrm>
          <a:off x="251520" y="908720"/>
          <a:ext cx="8352926" cy="377372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77634"/>
                <a:gridCol w="709379"/>
                <a:gridCol w="709379"/>
                <a:gridCol w="608550"/>
                <a:gridCol w="710094"/>
                <a:gridCol w="708664"/>
                <a:gridCol w="1014012"/>
                <a:gridCol w="815214"/>
              </a:tblGrid>
              <a:tr h="19202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3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3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2380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 Вариативная часть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Б1.В.ОД Обязательные дисциплины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Б1.В.ОД.5</a:t>
                      </a:r>
                      <a:r>
                        <a:rPr lang="ru-RU" sz="1200" i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(название дисциплины выбрать из учебного плана)</a:t>
                      </a:r>
                      <a:endParaRPr lang="ru-RU" sz="1200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Кандидатский экзамен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2019 г.</a:t>
                      </a:r>
                    </a:p>
                  </a:txBody>
                  <a:tcPr marL="68580" marR="68580" marT="0" marB="0"/>
                </a:tc>
              </a:tr>
              <a:tr h="194300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b="1" dirty="0">
                          <a:effectLst/>
                          <a:latin typeface="Times New Roman"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565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Научные исследования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972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Зачет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Июнь 2019 г.</a:t>
                      </a:r>
                    </a:p>
                  </a:txBody>
                  <a:tcPr marL="68580" marR="68580" marT="0" marB="0"/>
                </a:tc>
              </a:tr>
              <a:tr h="225544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6 семестр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1098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30,5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20040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Итого за третий год обучения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2160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6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63910"/>
          </a:xfrm>
        </p:spPr>
        <p:txBody>
          <a:bodyPr/>
          <a:lstStyle/>
          <a:p>
            <a:pPr algn="ctr"/>
            <a:r>
              <a:rPr lang="ru-RU" sz="3200" dirty="0" smtClean="0"/>
              <a:t>4 год </a:t>
            </a:r>
            <a:r>
              <a:rPr lang="ru-RU" sz="3200" dirty="0"/>
              <a:t>обучения</a:t>
            </a:r>
            <a:r>
              <a:rPr lang="ru-RU" sz="5400" dirty="0">
                <a:latin typeface="Times New Roman"/>
              </a:rPr>
              <a:t/>
            </a:r>
            <a:br>
              <a:rPr lang="ru-RU" sz="5400" dirty="0">
                <a:latin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874111"/>
              </p:ext>
            </p:extLst>
          </p:nvPr>
        </p:nvGraphicFramePr>
        <p:xfrm>
          <a:off x="251520" y="764704"/>
          <a:ext cx="8642161" cy="58489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183760"/>
                <a:gridCol w="733841"/>
                <a:gridCol w="733841"/>
                <a:gridCol w="629535"/>
                <a:gridCol w="734580"/>
                <a:gridCol w="733101"/>
                <a:gridCol w="956198"/>
                <a:gridCol w="937305"/>
              </a:tblGrid>
              <a:tr h="2098782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Перечень работ индивидуального учебного плана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аудиторной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самостоятельной нагрузки на освоение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Количество часов на контроль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часы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Итого трудоемкость, ЗЕТ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Форма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Срок прохождения аттестации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55051" marR="55051" marT="0" marB="0"/>
                </a:tc>
              </a:tr>
              <a:tr h="231901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200" dirty="0" smtClean="0">
                          <a:effectLst/>
                        </a:rPr>
                        <a:t>7 семестр 4 год обучения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901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Б3 Научные исследования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756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Декабрь 2019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за 7 семестр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193899">
                <a:tc gridSpan="8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8 семестр 4 </a:t>
                      </a:r>
                      <a:r>
                        <a:rPr lang="ru-RU" sz="1200" dirty="0" smtClean="0">
                          <a:effectLst/>
                        </a:rPr>
                        <a:t>год </a:t>
                      </a:r>
                      <a:r>
                        <a:rPr lang="ru-RU" sz="1200" dirty="0">
                          <a:effectLst/>
                        </a:rPr>
                        <a:t>обучения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878">
                <a:tc gridSpan="8"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Б3 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195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Научные исследования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756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21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З/О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май 2020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 gridSpan="8"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Б4 Государственная итоговая аттестация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9756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Подготовка и сдача государственного экзамена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108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Экзамен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Май 2020 г.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839513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Представление научного доклада об основных результатах подготовленной научно-квалификационной  работы (диссертации)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216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Зачет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Июнь 2020 г.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tabLst>
                          <a:tab pos="457200" algn="l"/>
                        </a:tabLst>
                      </a:pPr>
                      <a:r>
                        <a:rPr lang="ru-RU" sz="1200">
                          <a:effectLst/>
                        </a:rPr>
                        <a:t>1080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30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09878">
                <a:tc>
                  <a:txBody>
                    <a:bodyPr/>
                    <a:lstStyle/>
                    <a:p>
                      <a:pPr marR="21590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Итого за четвертый год обучения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2160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60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73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3106"/>
          </a:xfrm>
        </p:spPr>
        <p:txBody>
          <a:bodyPr/>
          <a:lstStyle/>
          <a:p>
            <a:pPr algn="ctr"/>
            <a:r>
              <a:rPr lang="ru-RU" sz="3600" dirty="0" smtClean="0"/>
              <a:t>1 год обучения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128919"/>
              </p:ext>
            </p:extLst>
          </p:nvPr>
        </p:nvGraphicFramePr>
        <p:xfrm>
          <a:off x="467544" y="1196757"/>
          <a:ext cx="8280920" cy="51419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962407"/>
                <a:gridCol w="3112627"/>
                <a:gridCol w="677906"/>
                <a:gridCol w="757262"/>
                <a:gridCol w="1414062"/>
                <a:gridCol w="1356656"/>
              </a:tblGrid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1 год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Результаты сессии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>
                          <a:effectLst/>
                        </a:rPr>
                        <a:t>1 семестр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>
                          <a:effectLst/>
                        </a:rPr>
                        <a:t>2 семестр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>
                          <a:effectLst/>
                        </a:rPr>
                        <a:t>1 семестр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700">
                          <a:effectLst/>
                        </a:rPr>
                        <a:t>2 семестр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Б1.Б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Базовая часть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Б1.Б.1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КЭ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Б1.Б.2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КЭ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Вариативная часть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Б1.В.ОД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Обязательные дисциплины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717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Б1.В.ОД.1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Психолого-педагогическая деятельность преподавателя высшей школы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З/О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73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Б1.В.ОД.2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Основы педагогики и психологии высшей школы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З/О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Б1.В.ОД.3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Методология научных исследований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73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Б1.В.ОД.4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Методика проектирования образовательного процесса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Б3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Научные исследования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З/О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З/О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228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ФТД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Факультативы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7173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ФТД.1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Библиографические информационные наукоемкие ресурсы (выбирается по желанию)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З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  <a:tr h="473085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Результат сессии подтверждаю, 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начальник отдела аспирантуры и докторантуры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План работы НИР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1 год обучения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323528" y="1556792"/>
            <a:ext cx="8640959" cy="5057775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Тема научного исследования.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Планируемое теоретическое и (или) экспериментальное исследование.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Планируемое участие в конференциях.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Планируемые публикации.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Аспирант _______________                          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   _______________                     «______» ______________ 20__ г.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по НИР.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Отчет сдается в отдел аспирантуры и докторантуры в конце 1 семестра до 30 декабря, в конце второго семестра до 30 мая.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Аттестация аспиранта за 1 год обучения: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Научный руководитель ___________________________________________ (Фамилия ИО) 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Зав. кафедрой____________________________________________________  (Фамилия ИО) 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кафедры от _________________ 20__ г.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Аттестацию утверждаю декан факультета/ директор института _________________________ ( Фамилия ИО)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		 Подпись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 заседания совета факультета/института  от ________________ 20___ г.   № ____</a:t>
            </a:r>
          </a:p>
          <a:p>
            <a:pPr fontAlgn="auto">
              <a:lnSpc>
                <a:spcPct val="95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Критерии перевода аспиранта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следующий год обучения 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496944" cy="4389437"/>
          </a:xfrm>
        </p:spPr>
        <p:txBody>
          <a:bodyPr anchor="ctr"/>
          <a:lstStyle/>
          <a:p>
            <a:pPr>
              <a:spcBef>
                <a:spcPts val="2400"/>
              </a:spcBef>
            </a:pPr>
            <a:r>
              <a:rPr lang="ru-RU" dirty="0" smtClean="0"/>
              <a:t>Выполнение всех позиций индивидуального плана аспиранта.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Сданные зачеты и экзамены по блокам образовательных дисциплин учебного плана.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Сданные кандидатские экзамены в сроки, соответствующие индивидуальному плану аспиранта.</a:t>
            </a:r>
          </a:p>
          <a:p>
            <a:pPr>
              <a:spcBef>
                <a:spcPts val="2400"/>
              </a:spcBef>
            </a:pPr>
            <a:r>
              <a:rPr lang="ru-RU" dirty="0" smtClean="0"/>
              <a:t>Наличие отчета о НИР с оценкой.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11138"/>
          </a:xfrm>
        </p:spPr>
        <p:txBody>
          <a:bodyPr>
            <a:no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3600" dirty="0"/>
              <a:t>Материалы, предоставляемые при аттестации </a:t>
            </a:r>
            <a:r>
              <a:rPr lang="ru-RU" sz="3600" dirty="0" smtClean="0"/>
              <a:t>в </a:t>
            </a:r>
            <a:r>
              <a:rPr lang="ru-RU" sz="3600" dirty="0"/>
              <a:t>отдел аспирантуры </a:t>
            </a:r>
          </a:p>
        </p:txBody>
      </p:sp>
      <p:sp>
        <p:nvSpPr>
          <p:cNvPr id="30722" name="Объект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400" dirty="0" smtClean="0"/>
              <a:t>Первый год обучения:</a:t>
            </a:r>
          </a:p>
          <a:p>
            <a:pPr lvl="1">
              <a:lnSpc>
                <a:spcPct val="85000"/>
              </a:lnSpc>
            </a:pPr>
            <a:r>
              <a:rPr lang="ru-RU" sz="2000" dirty="0" smtClean="0"/>
              <a:t>Первая аттестация: 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отчет о научно-исследовательской работе, утвержденный научным руководителем и заведующим кафедрой;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план </a:t>
            </a:r>
            <a:r>
              <a:rPr lang="ru-RU" sz="1800" dirty="0"/>
              <a:t>научно-квалификационной работы (диссертации).</a:t>
            </a:r>
          </a:p>
          <a:p>
            <a:pPr lvl="1">
              <a:lnSpc>
                <a:spcPct val="85000"/>
              </a:lnSpc>
            </a:pPr>
            <a:r>
              <a:rPr lang="ru-RU" sz="2000" dirty="0" smtClean="0"/>
              <a:t>Вторая аттестация: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отчет о научно-исследовательской работе, утвержденный научным руководителем и заведующим кафедрой;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список </a:t>
            </a:r>
            <a:r>
              <a:rPr lang="ru-RU" sz="1800" dirty="0"/>
              <a:t>опубликованных работ за учебный </a:t>
            </a:r>
            <a:r>
              <a:rPr lang="ru-RU" sz="1800" dirty="0" smtClean="0"/>
              <a:t>год (не менее одной статьи, не менее двух тезисов выступлений на конференциях или семинарах);</a:t>
            </a:r>
          </a:p>
          <a:p>
            <a:pPr lvl="2">
              <a:lnSpc>
                <a:spcPct val="85000"/>
              </a:lnSpc>
            </a:pPr>
            <a:r>
              <a:rPr lang="ru-RU" sz="1800" dirty="0" smtClean="0"/>
              <a:t>утвержденный на заседании кафедры и совете факультета /института индивидуальный план с отметками о сданных зачетах и экзаменах в соответствии с учебным планом.</a:t>
            </a:r>
          </a:p>
          <a:p>
            <a:pPr lvl="2">
              <a:lnSpc>
                <a:spcPct val="85000"/>
              </a:lnSpc>
            </a:pPr>
            <a:endParaRPr lang="ru-RU" sz="1800" dirty="0"/>
          </a:p>
          <a:p>
            <a:pPr lvl="2">
              <a:lnSpc>
                <a:spcPct val="85000"/>
              </a:lnSpc>
            </a:pPr>
            <a:endParaRPr lang="ru-RU" sz="1800" dirty="0" smtClean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15616" y="2852936"/>
            <a:ext cx="6408712" cy="28803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9090"/>
          </a:xfrm>
        </p:spPr>
        <p:txBody>
          <a:bodyPr/>
          <a:lstStyle/>
          <a:p>
            <a:pPr algn="ctr"/>
            <a:r>
              <a:rPr lang="ru-RU" sz="3600" dirty="0" smtClean="0"/>
              <a:t>Группы аспирантов 1 год обучения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r>
              <a:rPr lang="ru-RU" b="1" dirty="0"/>
              <a:t>А 101 (направление 01.06.01)</a:t>
            </a:r>
            <a:endParaRPr lang="ru-RU" dirty="0"/>
          </a:p>
          <a:p>
            <a:r>
              <a:rPr lang="ru-RU" b="1" dirty="0"/>
              <a:t>А 102 (направление 03.06.01)</a:t>
            </a:r>
            <a:endParaRPr lang="ru-RU" dirty="0"/>
          </a:p>
          <a:p>
            <a:r>
              <a:rPr lang="ru-RU" dirty="0"/>
              <a:t> </a:t>
            </a:r>
            <a:r>
              <a:rPr lang="ru-RU" b="1" dirty="0"/>
              <a:t>А 103 (направление 09.06.01)</a:t>
            </a:r>
            <a:endParaRPr lang="ru-RU" dirty="0"/>
          </a:p>
          <a:p>
            <a:r>
              <a:rPr lang="ru-RU" b="1" dirty="0"/>
              <a:t>А 104 (направление 24.06.01)</a:t>
            </a:r>
            <a:endParaRPr lang="ru-RU" dirty="0"/>
          </a:p>
          <a:p>
            <a:r>
              <a:rPr lang="ru-RU" b="1" dirty="0"/>
              <a:t>А 105 (направления 11.06.01, 12.06.01, 15.06.01, 22.06.01, 27.06.01)</a:t>
            </a:r>
            <a:endParaRPr lang="ru-RU" dirty="0"/>
          </a:p>
          <a:p>
            <a:r>
              <a:rPr lang="ru-RU" b="1" dirty="0" smtClean="0"/>
              <a:t>А </a:t>
            </a:r>
            <a:r>
              <a:rPr lang="ru-RU" b="1" dirty="0"/>
              <a:t>106 (направления 04.06.01, 06.06.01</a:t>
            </a:r>
            <a:r>
              <a:rPr lang="ru-RU" b="1" dirty="0" smtClean="0"/>
              <a:t>)</a:t>
            </a:r>
          </a:p>
          <a:p>
            <a:r>
              <a:rPr lang="ru-RU" b="1" dirty="0"/>
              <a:t>А 107 (направления 37.06.01, 38.06.01, 40.06.01, 44.06.01, 45.06.01, 46.06.01, 47.06.01)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6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63874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</a:t>
            </a:r>
            <a:r>
              <a:rPr lang="ru-RU" sz="3600" dirty="0" smtClean="0"/>
              <a:t>А106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585651"/>
              </p:ext>
            </p:extLst>
          </p:nvPr>
        </p:nvGraphicFramePr>
        <p:xfrm>
          <a:off x="457200" y="2028678"/>
          <a:ext cx="8229600" cy="442823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25101"/>
                <a:gridCol w="1325101"/>
                <a:gridCol w="1255229"/>
                <a:gridCol w="1255229"/>
                <a:gridCol w="1464844"/>
                <a:gridCol w="1604096"/>
              </a:tblGrid>
              <a:tr h="27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Дата,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день недели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5334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 26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 9, 16, 23, 30 ноября,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 14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19.30 – 21.00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Л-7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д.1., аудиторный 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д.филос.н</a:t>
                      </a:r>
                      <a:r>
                        <a:rPr lang="ru-RU" sz="800" dirty="0">
                          <a:effectLst/>
                        </a:rPr>
                        <a:t>., профессор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Шестаков А.А.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  <a:tr h="2510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 (английский/ немецкий)</a:t>
                      </a:r>
                      <a:endParaRPr lang="ru-RU" sz="1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 u="sng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>
                          <a:effectLst/>
                        </a:rPr>
                        <a:t>16.09.2016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Л-9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22в)/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уточняется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к.пед.н</a:t>
                      </a:r>
                      <a:r>
                        <a:rPr lang="ru-RU" sz="800" dirty="0">
                          <a:effectLst/>
                        </a:rPr>
                        <a:t>., доцент кафедры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иностранных языков и профессиональной коммуникации  </a:t>
                      </a:r>
                      <a:r>
                        <a:rPr lang="ru-RU" sz="800" dirty="0" err="1">
                          <a:effectLst/>
                        </a:rPr>
                        <a:t>Лапшова</a:t>
                      </a:r>
                      <a:r>
                        <a:rPr lang="ru-RU" sz="800" dirty="0">
                          <a:effectLst/>
                        </a:rPr>
                        <a:t> Е.С. /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уточняется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  <a:tr h="627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Пятница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 30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7,14, 21, 28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 11, 18, 25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 9, 16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18.00 -21.00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175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Психолого-педагогическая деятельность преподавателя высшей школы</a:t>
                      </a:r>
                      <a:endParaRPr lang="ru-RU" sz="1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 15, 22, 29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 13 октября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18.00-21.00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Л-11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зав. кафедрой теории и методики профессионального образования,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д.пед.н</a:t>
                      </a:r>
                      <a:r>
                        <a:rPr lang="ru-RU" sz="800" dirty="0">
                          <a:effectLst/>
                        </a:rPr>
                        <a:t>., профессор Руднева Т.И.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515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 27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 10, 17, 24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04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Основы педагогики и психологии высшей школы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 29 ноября, 6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18.10-21.00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Л-11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зав. кафедрой теории и методики профессионального образования,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д.пед.н</a:t>
                      </a:r>
                      <a:r>
                        <a:rPr lang="ru-RU" sz="800" dirty="0">
                          <a:effectLst/>
                        </a:rPr>
                        <a:t>., профессор Руднева Т.И.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  <a:tr h="376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 15, 20, 22, 27, 29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Факультатив Библиографические информационные наукоемкие ресурсы </a:t>
                      </a:r>
                      <a:endParaRPr lang="ru-RU" sz="1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26 сентября по 25 ноября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Пн</a:t>
                      </a:r>
                      <a:r>
                        <a:rPr lang="ru-RU" sz="800" dirty="0">
                          <a:effectLst/>
                        </a:rPr>
                        <a:t>, Ср, </a:t>
                      </a:r>
                      <a:r>
                        <a:rPr lang="ru-RU" sz="800" dirty="0" err="1">
                          <a:effectLst/>
                        </a:rPr>
                        <a:t>Чт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Пт</a:t>
                      </a:r>
                      <a:r>
                        <a:rPr lang="ru-RU" sz="800" dirty="0">
                          <a:effectLst/>
                        </a:rPr>
                        <a:t> по дополнительному расписанию)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18.00- 20.50 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Практические занятия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202-16 корпус</a:t>
                      </a:r>
                      <a:endParaRPr lang="ru-RU" sz="100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(Московское шоссе, 34)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63874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группа </a:t>
            </a:r>
            <a:r>
              <a:rPr lang="ru-RU" sz="3600" dirty="0" smtClean="0"/>
              <a:t>А107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74462"/>
              </p:ext>
            </p:extLst>
          </p:nvPr>
        </p:nvGraphicFramePr>
        <p:xfrm>
          <a:off x="467544" y="2060848"/>
          <a:ext cx="8229600" cy="36437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{9DCAF9ED-07DC-4A11-8D7F-57B35C25682E}</a:tableStyleId>
              </a:tblPr>
              <a:tblGrid>
                <a:gridCol w="1325101"/>
                <a:gridCol w="1325101"/>
                <a:gridCol w="1255229"/>
                <a:gridCol w="1255229"/>
                <a:gridCol w="1464844"/>
                <a:gridCol w="1604096"/>
              </a:tblGrid>
              <a:tr h="276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Название дисциплины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день недели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Время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6276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История и философия науки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Среда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 26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 9, 16, 23, 30 ноября,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 14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19.30 – 21.00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Л-9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д.1.,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д.филос.н., профессор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Голенков С.И.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  <a:tr h="47175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Психолого-педагогическая деятельность преподавателя высшей школы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8, 15, 22, 29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6, 13 октября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18.00-21.00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Л-11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зав. кафедрой теории и методики профессионального образования,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д.пед.н., профессор Руднева Т.И.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5156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20, 27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 10, 17, 24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60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Четверг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8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046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Основы педагогики и психологии высшей школы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Вторник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22, 29 ноября, 6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18.10-21.00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Лекция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Л-11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зав. кафедрой теории и методики профессионального образования,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</a:rPr>
                        <a:t>д.пед.н</a:t>
                      </a:r>
                      <a:r>
                        <a:rPr lang="ru-RU" sz="800" dirty="0">
                          <a:effectLst/>
                        </a:rPr>
                        <a:t>., профессор Руднева Т.И.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  <a:tr h="3765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13, 15, 20, 22, 27, 29 декабря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Факультатив Библиографические информационные наукоемкие ресурсы 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 26 сентября по 25 ноября 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</a:t>
                      </a:r>
                      <a:r>
                        <a:rPr lang="ru-RU" sz="800" dirty="0" err="1">
                          <a:effectLst/>
                        </a:rPr>
                        <a:t>Пн</a:t>
                      </a:r>
                      <a:r>
                        <a:rPr lang="ru-RU" sz="800" dirty="0">
                          <a:effectLst/>
                        </a:rPr>
                        <a:t>, Ср, </a:t>
                      </a:r>
                      <a:r>
                        <a:rPr lang="ru-RU" sz="800" dirty="0" err="1">
                          <a:effectLst/>
                        </a:rPr>
                        <a:t>Чт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Пт</a:t>
                      </a:r>
                      <a:r>
                        <a:rPr lang="ru-RU" sz="800" dirty="0">
                          <a:effectLst/>
                        </a:rPr>
                        <a:t> по дополнительному расписанию)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18.00- 20.50 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Практические занятия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202-16 корпус</a:t>
                      </a:r>
                      <a:endParaRPr lang="ru-RU" sz="1000" dirty="0">
                        <a:effectLst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(Московское шоссе, 34)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Заведующий отдела обслуживания литературой на иностранных языках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Кораблёва Светлана Игоревна</a:t>
                      </a:r>
                      <a:endParaRPr lang="ru-RU" sz="10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93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 dirty="0"/>
              <a:t>Расписание учебных </a:t>
            </a:r>
            <a:r>
              <a:rPr lang="ru-RU" sz="4000" dirty="0" smtClean="0"/>
              <a:t>занятий для  аспирантов очной/заочной формы</a:t>
            </a: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Осенний семестр </a:t>
            </a:r>
            <a:r>
              <a:rPr lang="ru-RU" sz="3600" dirty="0" smtClean="0"/>
              <a:t>2016/2017 </a:t>
            </a:r>
            <a:r>
              <a:rPr lang="ru-RU" sz="3600" dirty="0"/>
              <a:t>уч. </a:t>
            </a:r>
            <a:r>
              <a:rPr lang="ru-RU" sz="3600" dirty="0" smtClean="0"/>
              <a:t>года</a:t>
            </a:r>
            <a:br>
              <a:rPr lang="ru-RU" sz="3600" dirty="0" smtClean="0"/>
            </a:br>
            <a:r>
              <a:rPr lang="ru-RU" sz="3600" dirty="0" smtClean="0"/>
              <a:t>по иностранному языку гр. А 107</a:t>
            </a:r>
            <a:endParaRPr lang="ru-RU" sz="36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617443"/>
              </p:ext>
            </p:extLst>
          </p:nvPr>
        </p:nvGraphicFramePr>
        <p:xfrm>
          <a:off x="467544" y="1916832"/>
          <a:ext cx="8229601" cy="44825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{0E3FDE45-AF77-4B5C-9715-49D594BDF05E}</a:tableStyleId>
              </a:tblPr>
              <a:tblGrid>
                <a:gridCol w="1234755"/>
                <a:gridCol w="1234755"/>
                <a:gridCol w="1166049"/>
                <a:gridCol w="1165566"/>
                <a:gridCol w="1165566"/>
                <a:gridCol w="1162101"/>
                <a:gridCol w="1100809"/>
              </a:tblGrid>
              <a:tr h="301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Предмет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Дата,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день недели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Время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Аудитория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Преподаватель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Состав группы: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5020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 (английский)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 u="sng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16.09.2016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Л-9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зав. кафедрой иностранных языков и профессиональной коммуникации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д.пед.н., доцент Левченко В.В.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для направлений: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37.06.01 Психологические науки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44.06.01 Образование и педагогические науки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45.06.01 Языкознание и литературоведение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47.06.01 Философия, этика и регионоведение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627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Понедельник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19, 26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3, 10, 17, 24, 31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 14, 21, 28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5, 12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18.10-20.50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305ф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22а)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0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 (английский)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 u="sng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16.09.2016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Л-9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к.пед.н., доцент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кафедры иностранных языков и профессиональной коммуникации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Кожевникова Л.А.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для направлений: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38.06.01 Экономика и управление народным хозяйством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40.06.01 Юриспруденция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46.06.01 Исторические науки и археология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627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Пятница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 30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7,14, 21, 28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 11, 18, 25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 9, 16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18.10-20.50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305ф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22а)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09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Иностранный язык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(немецкий)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 u="sng">
                          <a:effectLst/>
                        </a:rPr>
                        <a:t>Пятница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>
                          <a:effectLst/>
                        </a:rPr>
                        <a:t>16.09.2016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18.00-19.20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Л-9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(Ак. Павлова, д.1, аудиторный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корпус 22в)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уточняется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9175" algn="l"/>
                        </a:tabLst>
                      </a:pPr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</a:tr>
              <a:tr h="6276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u="sng">
                          <a:effectLst/>
                        </a:rPr>
                        <a:t>Пятница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23, 30 сентября,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7,14, 21, 28 октября,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4, 11, 18, 25 ноября,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2, 9, 16 декабря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18.00 -21.00 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Практические занятия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уточняется</a:t>
                      </a:r>
                      <a:endParaRPr lang="ru-RU" sz="1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6485" marR="56485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5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Вид странички аспирантуры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на </a:t>
            </a:r>
            <a:r>
              <a:rPr lang="ru-RU" sz="3600" dirty="0"/>
              <a:t>сайте </a:t>
            </a:r>
            <a:r>
              <a:rPr lang="ru-RU" sz="3600" dirty="0" smtClean="0"/>
              <a:t>Самарского университета</a:t>
            </a:r>
            <a:endParaRPr lang="ru-RU" sz="3600" dirty="0"/>
          </a:p>
        </p:txBody>
      </p:sp>
      <p:sp>
        <p:nvSpPr>
          <p:cNvPr id="4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57200" y="1773238"/>
            <a:ext cx="8435280" cy="4679950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ЛЕНТА НОВОСТЕЙ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Расписание занятий 1 курса в осеннем семестре 2016-2017 уч. года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ГЛАВНАЯ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Руководство, кадровый состав, контакты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</a:rPr>
              <a:t>АСПИРАНТУРА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Об аспирантуре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Паспорта специальностей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Индивидуальный план аспиранта 2016 </a:t>
            </a:r>
            <a:r>
              <a:rPr lang="ru-RU" dirty="0" smtClean="0">
                <a:solidFill>
                  <a:srgbClr val="FF0000"/>
                </a:solidFill>
              </a:rPr>
              <a:t>(3 </a:t>
            </a:r>
            <a:r>
              <a:rPr lang="ru-RU" dirty="0" smtClean="0">
                <a:solidFill>
                  <a:srgbClr val="FF0000"/>
                </a:solidFill>
              </a:rPr>
              <a:t>года, </a:t>
            </a:r>
            <a:r>
              <a:rPr lang="ru-RU" dirty="0" smtClean="0">
                <a:solidFill>
                  <a:srgbClr val="FF0000"/>
                </a:solidFill>
              </a:rPr>
              <a:t>гуманитарные, </a:t>
            </a:r>
            <a:r>
              <a:rPr lang="ru-RU" dirty="0" smtClean="0">
                <a:solidFill>
                  <a:srgbClr val="FF0000"/>
                </a:solidFill>
              </a:rPr>
              <a:t>очная форма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Индивидуальный план аспиранта 2016 </a:t>
            </a:r>
            <a:r>
              <a:rPr lang="ru-RU" dirty="0" smtClean="0">
                <a:solidFill>
                  <a:srgbClr val="FF0000"/>
                </a:solidFill>
              </a:rPr>
              <a:t>(4 </a:t>
            </a:r>
            <a:r>
              <a:rPr lang="ru-RU" dirty="0">
                <a:solidFill>
                  <a:srgbClr val="FF0000"/>
                </a:solidFill>
              </a:rPr>
              <a:t>года, </a:t>
            </a:r>
            <a:r>
              <a:rPr lang="ru-RU" dirty="0" smtClean="0">
                <a:solidFill>
                  <a:srgbClr val="FF0000"/>
                </a:solidFill>
              </a:rPr>
              <a:t>химические и биологические науки, </a:t>
            </a:r>
            <a:r>
              <a:rPr lang="ru-RU" dirty="0">
                <a:solidFill>
                  <a:srgbClr val="FF0000"/>
                </a:solidFill>
              </a:rPr>
              <a:t>очная форма)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Учебные </a:t>
            </a:r>
            <a:r>
              <a:rPr lang="ru-RU" dirty="0" smtClean="0">
                <a:solidFill>
                  <a:srgbClr val="FF0000"/>
                </a:solidFill>
              </a:rPr>
              <a:t>планы на 2016-2017 гг.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8589640" cy="5400600"/>
          </a:xfrm>
        </p:spPr>
        <p:txBody>
          <a:bodyPr anchor="ctr"/>
          <a:lstStyle/>
          <a:p>
            <a:pPr marL="393700" lvl="1" indent="0" algn="just">
              <a:spcBef>
                <a:spcPts val="1800"/>
              </a:spcBef>
              <a:buNone/>
            </a:pPr>
            <a:r>
              <a:rPr lang="ru-RU" sz="2200" b="1" dirty="0" smtClean="0"/>
              <a:t>Посещение </a:t>
            </a:r>
            <a:r>
              <a:rPr lang="ru-RU" sz="2200" b="1" dirty="0" smtClean="0"/>
              <a:t>занятий аспирантами очной формы является обязательным условием обучения. В случае если это невозможно по каким-либо причинам (командировка, болезнь, семейные обстоятельства), </a:t>
            </a:r>
            <a:r>
              <a:rPr lang="ru-RU" sz="2200" b="1" dirty="0" smtClean="0">
                <a:solidFill>
                  <a:srgbClr val="BF112A"/>
                </a:solidFill>
              </a:rPr>
              <a:t>заранее</a:t>
            </a:r>
            <a:r>
              <a:rPr lang="ru-RU" sz="2200" b="1" dirty="0" smtClean="0"/>
              <a:t> предупреждайте и обговариваете с преподавателем варианты самостоятельной подготовки  по темам пропущенных занятий.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109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Финансовая поддержка аспиранта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 anchor="ctr">
            <a:normAutofit fontScale="92500" lnSpcReduction="20000"/>
          </a:bodyPr>
          <a:lstStyle/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Базовая </a:t>
            </a:r>
            <a:r>
              <a:rPr lang="ru-RU" dirty="0" smtClean="0"/>
              <a:t>стипендия</a:t>
            </a:r>
            <a:r>
              <a:rPr lang="ru-RU" sz="2400" dirty="0" smtClean="0"/>
              <a:t> </a:t>
            </a:r>
            <a:r>
              <a:rPr lang="ru-RU" sz="1700" dirty="0" smtClean="0"/>
              <a:t>(назначается аспирантам, обучающимся по очной бюджетной форме, успешно прошедшим аттестацию и сдавшим сессию на оценки «хорошо» и «отлично»).</a:t>
            </a:r>
            <a:endParaRPr lang="ru-RU" sz="1700" dirty="0"/>
          </a:p>
          <a:p>
            <a:pPr marL="274320" indent="-274320" algn="just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Повышенная стипендия Самарского университета </a:t>
            </a:r>
            <a:r>
              <a:rPr lang="ru-RU" sz="1700" dirty="0" smtClean="0"/>
              <a:t>(каждые полгода назначается </a:t>
            </a:r>
            <a:r>
              <a:rPr lang="ru-RU" sz="1700" dirty="0"/>
              <a:t>аспирантами , обучающимся по очной бюджетной форме, </a:t>
            </a:r>
            <a:r>
              <a:rPr lang="ru-RU" sz="1700" dirty="0" smtClean="0"/>
              <a:t>за особые успехи в научно-исследовательской деятельности).</a:t>
            </a:r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Стипендия </a:t>
            </a:r>
            <a:r>
              <a:rPr lang="ru-RU" dirty="0"/>
              <a:t>Президента </a:t>
            </a:r>
            <a:r>
              <a:rPr lang="ru-RU" dirty="0" smtClean="0"/>
              <a:t>РФ.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Правительства </a:t>
            </a:r>
            <a:r>
              <a:rPr lang="ru-RU" dirty="0" smtClean="0"/>
              <a:t>РФ.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Стипендия Кузнецова Н.Д</a:t>
            </a:r>
            <a:r>
              <a:rPr lang="ru-RU" dirty="0" smtClean="0"/>
              <a:t>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/>
              <a:t>Грантовая</a:t>
            </a:r>
            <a:r>
              <a:rPr lang="ru-RU" dirty="0"/>
              <a:t> </a:t>
            </a:r>
            <a:r>
              <a:rPr lang="ru-RU" dirty="0" smtClean="0"/>
              <a:t>поддержка.</a:t>
            </a:r>
            <a:endParaRPr lang="ru-RU" dirty="0"/>
          </a:p>
          <a:p>
            <a:pPr marL="274320" indent="-274320" fontAlgn="auto">
              <a:spcBef>
                <a:spcPts val="18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Участие в НИР, проводимых подразделениями </a:t>
            </a:r>
            <a:r>
              <a:rPr lang="ru-RU" dirty="0" smtClean="0"/>
              <a:t>университета.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/>
            <a:r>
              <a:rPr lang="ru-RU" sz="3600" dirty="0" err="1" smtClean="0">
                <a:latin typeface="Calibri" panose="020F0502020204030204" pitchFamily="34" charset="0"/>
              </a:rPr>
              <a:t>Грантовая</a:t>
            </a:r>
            <a:r>
              <a:rPr lang="ru-RU" sz="3600" dirty="0" smtClean="0">
                <a:latin typeface="Calibri" panose="020F0502020204030204" pitchFamily="34" charset="0"/>
              </a:rPr>
              <a:t> поддержка студентов и аспирантов Самарского университета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512" y="1700809"/>
            <a:ext cx="8784976" cy="4968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smtClean="0"/>
              <a:t>Порядок подачи заявок и рассмотрения грантов: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Подача заявки по форме.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Рассмотрение заявок комиссией, решение комиссии утверждается приказом ректора.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Заключение соглашений с </a:t>
            </a:r>
            <a:r>
              <a:rPr lang="ru-RU" sz="1800" dirty="0" err="1" smtClean="0"/>
              <a:t>грантополучателями</a:t>
            </a:r>
            <a:r>
              <a:rPr lang="ru-RU" sz="1800" dirty="0" smtClean="0"/>
              <a:t> или оформление документов на командировку.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Выполнение работ.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Отчёт.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Про что нужно помнить: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Комиссия собирается в среднем один раз в полтора месяца.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Комиссия может отказать в выделении грантов.</a:t>
            </a:r>
          </a:p>
          <a:p>
            <a:pPr lvl="1">
              <a:lnSpc>
                <a:spcPct val="90000"/>
              </a:lnSpc>
            </a:pPr>
            <a:r>
              <a:rPr lang="ru-RU" sz="1800" dirty="0" smtClean="0"/>
              <a:t>В заявке важно показывать (и по возможности подтверждать документами) пользу результатов гранта для дорожной карты Самарского университета.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Документация по мероприятию 4.1.1</a:t>
            </a:r>
            <a:br>
              <a:rPr lang="ru-RU" sz="2000" dirty="0" smtClean="0"/>
            </a:br>
            <a:r>
              <a:rPr lang="ru-RU" sz="1800" dirty="0" smtClean="0"/>
              <a:t>http://ppk.ssau.ru/index.php/grantovaya-podderzhka-studentov-i-aspirantov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/>
              <a:t>Критерии повышенной стипендии для аспирантов 1 года после 1 сессии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35163"/>
            <a:ext cx="8712968" cy="4389437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задел по теме диссертации не менее 30 %;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 менее 3-х публикаций по теме диссертации, в том числе не менее одной статьи в изданиях, рекомендованных ВАК и/или индексируемых базам </a:t>
            </a:r>
            <a:r>
              <a:rPr lang="en-US" dirty="0" smtClean="0"/>
              <a:t>Scopus</a:t>
            </a:r>
            <a:r>
              <a:rPr lang="ru-RU" dirty="0" smtClean="0"/>
              <a:t> и/или </a:t>
            </a:r>
            <a:r>
              <a:rPr lang="en-US" dirty="0" smtClean="0"/>
              <a:t>Web of Science</a:t>
            </a:r>
            <a:r>
              <a:rPr lang="ru-RU" dirty="0" smtClean="0"/>
              <a:t> (всех имеющихся публикаций).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/>
              <a:t>	Представление за подписью зав. кафедрой и список опубликованных работ на каждого аспиранта до </a:t>
            </a:r>
            <a:r>
              <a:rPr lang="ru-RU" sz="2400" dirty="0" smtClean="0">
                <a:solidFill>
                  <a:srgbClr val="FF0000"/>
                </a:solidFill>
              </a:rPr>
              <a:t>15.01.2017</a:t>
            </a:r>
            <a:r>
              <a:rPr lang="ru-RU" sz="2400" dirty="0" smtClean="0"/>
              <a:t> г. подать в отдел аспирантуры. В списке трудов указать в какой из баз данных опубликована работа.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231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/>
              <a:t>Личный кабинет аспиранта</a:t>
            </a:r>
            <a:endParaRPr lang="ru-RU" sz="3600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118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Наличие электронного портфолио – это требование Федеральных </a:t>
            </a:r>
            <a:r>
              <a:rPr lang="ru-RU" dirty="0"/>
              <a:t>государственных образовательных </a:t>
            </a:r>
            <a:r>
              <a:rPr lang="ru-RU" dirty="0" smtClean="0"/>
              <a:t>стандартов.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Всем аспирантам необходимо:</a:t>
            </a:r>
          </a:p>
          <a:p>
            <a:pPr marL="0" indent="0" algn="just">
              <a:buNone/>
            </a:pPr>
            <a:r>
              <a:rPr lang="ru-RU" dirty="0" smtClean="0"/>
              <a:t>1) получить логины и временные пароли до </a:t>
            </a:r>
            <a:r>
              <a:rPr lang="ru-RU" dirty="0" smtClean="0">
                <a:solidFill>
                  <a:srgbClr val="BF112A"/>
                </a:solidFill>
              </a:rPr>
              <a:t>9 сентября 2016 г.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2) зарегистрироваться на сайте</a:t>
            </a:r>
            <a:r>
              <a:rPr lang="en-US" dirty="0" smtClean="0"/>
              <a:t>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http://lk.ssau.ru/auth/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smtClean="0"/>
              <a:t>3) </a:t>
            </a:r>
            <a:r>
              <a:rPr lang="ru-RU" dirty="0" smtClean="0"/>
              <a:t>заполнить информацию о себе, прикрепив скан-копии публикаций, дипломов, сертификатов.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ru-RU" sz="3600" dirty="0" smtClean="0">
                <a:cs typeface="Times New Roman" panose="02020603050405020304" pitchFamily="18" charset="0"/>
              </a:rPr>
              <a:t>Библиографические информационные наукоемкие ресурсы</a:t>
            </a:r>
            <a:endParaRPr lang="ru-RU" sz="3600" dirty="0"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661247"/>
          </a:xfrm>
        </p:spPr>
        <p:txBody>
          <a:bodyPr/>
          <a:lstStyle/>
          <a:p>
            <a:pPr marL="0" indent="0">
              <a:buNone/>
            </a:pPr>
            <a:r>
              <a:rPr lang="ru-RU" sz="1500" b="1" i="1" dirty="0" smtClean="0"/>
              <a:t>Продолжительность</a:t>
            </a:r>
            <a:r>
              <a:rPr lang="ru-RU" sz="1500" dirty="0" smtClean="0"/>
              <a:t> </a:t>
            </a:r>
            <a:r>
              <a:rPr lang="ru-RU" sz="1500" dirty="0"/>
              <a:t>и </a:t>
            </a:r>
            <a:r>
              <a:rPr lang="ru-RU" sz="1500" b="1" i="1" dirty="0"/>
              <a:t>форма</a:t>
            </a:r>
            <a:r>
              <a:rPr lang="ru-RU" sz="1500" dirty="0"/>
              <a:t> обучения: 36 часов лекционных </a:t>
            </a:r>
            <a:r>
              <a:rPr lang="ru-RU" sz="1500" dirty="0" smtClean="0"/>
              <a:t>тренингов.</a:t>
            </a:r>
            <a:endParaRPr lang="ru-RU" sz="1500" dirty="0"/>
          </a:p>
          <a:p>
            <a:pPr marL="0" indent="0">
              <a:buNone/>
            </a:pPr>
            <a:r>
              <a:rPr lang="ru-RU" sz="1500" b="1" dirty="0" smtClean="0"/>
              <a:t>Основные </a:t>
            </a:r>
            <a:r>
              <a:rPr lang="ru-RU" sz="1500" b="1" dirty="0"/>
              <a:t>тематические блоки</a:t>
            </a:r>
            <a:r>
              <a:rPr lang="ru-RU" sz="1500" dirty="0"/>
              <a:t>:</a:t>
            </a:r>
          </a:p>
          <a:p>
            <a:pPr lvl="0"/>
            <a:r>
              <a:rPr lang="ru-RU" sz="1500" dirty="0"/>
              <a:t>Информационные отечественные и зарубежные электронные ресурсы. Стратегия поиска, практика работы и технологии управления. </a:t>
            </a:r>
          </a:p>
          <a:p>
            <a:pPr lvl="0"/>
            <a:r>
              <a:rPr lang="ru-RU" sz="1500" dirty="0"/>
              <a:t>Аналитические методы и инструменты для оценки научно-исследовательской работы: введение в </a:t>
            </a:r>
            <a:r>
              <a:rPr lang="ru-RU" sz="1500" dirty="0" err="1"/>
              <a:t>библиометрию</a:t>
            </a:r>
            <a:r>
              <a:rPr lang="ru-RU" sz="1500" dirty="0"/>
              <a:t> и </a:t>
            </a:r>
            <a:r>
              <a:rPr lang="ru-RU" sz="1500" dirty="0" err="1"/>
              <a:t>наукометрию</a:t>
            </a:r>
            <a:r>
              <a:rPr lang="ru-RU" sz="1500" dirty="0"/>
              <a:t>.</a:t>
            </a:r>
          </a:p>
          <a:p>
            <a:pPr lvl="0"/>
            <a:r>
              <a:rPr lang="ru-RU" sz="1500" dirty="0"/>
              <a:t>Организация и управление личными знаниями с использованием информационных технологий и ресурсов.</a:t>
            </a:r>
          </a:p>
          <a:p>
            <a:pPr lvl="0"/>
            <a:r>
              <a:rPr lang="ru-RU" sz="1500" dirty="0"/>
              <a:t>Технология роста персональной публикационной активности. </a:t>
            </a:r>
          </a:p>
          <a:p>
            <a:endParaRPr lang="ru-RU" sz="1500" dirty="0"/>
          </a:p>
          <a:p>
            <a:pPr marL="0" indent="0">
              <a:buNone/>
            </a:pPr>
            <a:r>
              <a:rPr lang="ru-RU" sz="1500" b="1" dirty="0"/>
              <a:t>После прохождения курса слушатели смогут</a:t>
            </a:r>
            <a:r>
              <a:rPr lang="ru-RU" sz="1500" dirty="0"/>
              <a:t>:</a:t>
            </a:r>
          </a:p>
          <a:p>
            <a:pPr lvl="0"/>
            <a:r>
              <a:rPr lang="ru-RU" sz="1500" dirty="0" smtClean="0"/>
              <a:t> осуществлять </a:t>
            </a:r>
            <a:r>
              <a:rPr lang="ru-RU" sz="1500" dirty="0"/>
              <a:t>самостоятельный эффективный поиск научной информации;</a:t>
            </a:r>
          </a:p>
          <a:p>
            <a:pPr lvl="0"/>
            <a:r>
              <a:rPr lang="ru-RU" sz="1500" dirty="0" smtClean="0"/>
              <a:t>обработать </a:t>
            </a:r>
            <a:r>
              <a:rPr lang="ru-RU" sz="1500" dirty="0"/>
              <a:t>и сохранять результаты поиска в различных форматах электронного документа;</a:t>
            </a:r>
          </a:p>
          <a:p>
            <a:pPr lvl="0"/>
            <a:r>
              <a:rPr lang="ru-RU" sz="1500" dirty="0" smtClean="0"/>
              <a:t>создавать </a:t>
            </a:r>
            <a:r>
              <a:rPr lang="ru-RU" sz="1500" dirty="0"/>
              <a:t>списки, коллекции и БД научной библиографии по исследуемой тематике; </a:t>
            </a:r>
          </a:p>
          <a:p>
            <a:pPr lvl="0"/>
            <a:r>
              <a:rPr lang="ru-RU" sz="1500" dirty="0" smtClean="0"/>
              <a:t>организовывать  </a:t>
            </a:r>
            <a:r>
              <a:rPr lang="ru-RU" sz="1500" dirty="0"/>
              <a:t>собственное  интерактивное исследовательское пространство   в рамках Персональных профилей различных электронных ресурсов;</a:t>
            </a:r>
          </a:p>
          <a:p>
            <a:pPr lvl="0"/>
            <a:r>
              <a:rPr lang="ru-RU" sz="1500" dirty="0" smtClean="0"/>
              <a:t>использовать </a:t>
            </a:r>
            <a:r>
              <a:rPr lang="ru-RU" sz="1500" dirty="0"/>
              <a:t>информационные ресурсы в научной и образовательной работе;</a:t>
            </a:r>
          </a:p>
          <a:p>
            <a:pPr lvl="0"/>
            <a:r>
              <a:rPr lang="ru-RU" sz="1500" dirty="0" smtClean="0"/>
              <a:t>создавать  </a:t>
            </a:r>
            <a:r>
              <a:rPr lang="ru-RU" sz="1500" dirty="0"/>
              <a:t>макеты метаданных научных статей на русском и английском языках;</a:t>
            </a:r>
          </a:p>
          <a:p>
            <a:pPr lvl="0"/>
            <a:r>
              <a:rPr lang="ru-RU" sz="1500" dirty="0" smtClean="0"/>
              <a:t>подготовить  </a:t>
            </a:r>
            <a:r>
              <a:rPr lang="ru-RU" sz="1500" dirty="0"/>
              <a:t>научную статью для публикации в электронные журналы;</a:t>
            </a:r>
          </a:p>
          <a:p>
            <a:pPr lvl="0"/>
            <a:r>
              <a:rPr lang="ru-RU" sz="1500" dirty="0" smtClean="0"/>
              <a:t>формировать </a:t>
            </a:r>
            <a:r>
              <a:rPr lang="ru-RU" sz="1500" dirty="0"/>
              <a:t>персональную авторскую карьеру и наращивать результаты публикационной активности.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9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23106"/>
          </a:xfrm>
        </p:spPr>
        <p:txBody>
          <a:bodyPr/>
          <a:lstStyle/>
          <a:p>
            <a:pPr algn="ctr"/>
            <a:r>
              <a:rPr lang="ru-RU" sz="3600" dirty="0" smtClean="0"/>
              <a:t>Воинский учет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83981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До </a:t>
            </a:r>
            <a:r>
              <a:rPr lang="ru-RU" dirty="0" smtClean="0">
                <a:solidFill>
                  <a:srgbClr val="FF0000"/>
                </a:solidFill>
              </a:rPr>
              <a:t>15 сентября  </a:t>
            </a:r>
            <a:r>
              <a:rPr lang="ru-RU" dirty="0" smtClean="0"/>
              <a:t>подойти в 210 ау. Корпуса </a:t>
            </a:r>
            <a:r>
              <a:rPr lang="ru-RU" dirty="0" err="1" smtClean="0"/>
              <a:t>мех.мата</a:t>
            </a:r>
            <a:r>
              <a:rPr lang="ru-RU" dirty="0" smtClean="0"/>
              <a:t>  (ул. Академика Павлова д.1) в Мобилизационное управление. При себе иметь: паспорт, приписное свидетельство или военный билет.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44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cs typeface="Times New Roman" pitchFamily="18" charset="0"/>
              </a:rPr>
              <a:t>Поздравляю с началом нового жизненного этапа! </a:t>
            </a:r>
            <a:br>
              <a:rPr lang="ru-RU" sz="2800" b="1" dirty="0" smtClean="0">
                <a:cs typeface="Times New Roman" pitchFamily="18" charset="0"/>
              </a:rPr>
            </a:br>
            <a:r>
              <a:rPr lang="ru-RU" sz="2800" b="1" dirty="0" smtClean="0">
                <a:cs typeface="Times New Roman" pitchFamily="18" charset="0"/>
              </a:rPr>
              <a:t>Творите, дерзайте, совершайте открытия!</a:t>
            </a:r>
            <a:endParaRPr lang="ru-RU" sz="2800" b="1" dirty="0">
              <a:cs typeface="Times New Roman" pitchFamily="18" charset="0"/>
            </a:endParaRPr>
          </a:p>
        </p:txBody>
      </p:sp>
      <p:pic>
        <p:nvPicPr>
          <p:cNvPr id="37890" name="Picture 2" descr="Обзор публикаций 04.02 - 10.02 Мир Пок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205038"/>
            <a:ext cx="49688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CF268-4096-464F-85B0-D60B970C4707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/>
          <p:nvPr/>
        </p:nvPicPr>
        <p:blipFill rotWithShape="1">
          <a:blip r:embed="rId2"/>
          <a:srcRect l="22276" t="28775" r="25801" b="18803"/>
          <a:stretch/>
        </p:blipFill>
        <p:spPr bwMode="auto">
          <a:xfrm>
            <a:off x="305991" y="884090"/>
            <a:ext cx="8280920" cy="59739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Блок-схема: альтернативный процесс 4"/>
          <p:cNvSpPr/>
          <p:nvPr/>
        </p:nvSpPr>
        <p:spPr>
          <a:xfrm>
            <a:off x="611560" y="4509120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8215" y="2132856"/>
            <a:ext cx="576064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2191" y="2348880"/>
            <a:ext cx="576064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11560" y="6237312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611560" y="6525344"/>
            <a:ext cx="3168352" cy="288032"/>
          </a:xfrm>
          <a:prstGeom prst="flowChartAlternateProcess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8215" y="2996952"/>
            <a:ext cx="5760640" cy="2160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3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/>
              <a:t>Нормативная база аспирата 2015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Федеральный закон «Об образовании в Российской Федерации» от 29 декабря 2012 г. № 273-ФЗ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организации и осуществления образовательной деятельности по образовательным программам высшего образования - программам подготовки научно -педагогических кадров в  аспирантуре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 аттестации  аспирантов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Порядок назначения стипендии аспирантам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научном руководстве аспирантами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поощрении аспирантов защитивших диссертации в срок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Положение о порядке и основаниях предоставления академического отпуска аспиранту Самарского университета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/>
              <a:t>Структура программы </a:t>
            </a:r>
            <a:r>
              <a:rPr lang="ru-RU" sz="4000" dirty="0" smtClean="0"/>
              <a:t>обучения </a:t>
            </a:r>
            <a:br>
              <a:rPr lang="ru-RU" sz="4000" dirty="0" smtClean="0"/>
            </a:br>
            <a:r>
              <a:rPr lang="ru-RU" sz="4000" dirty="0" smtClean="0"/>
              <a:t>в аспирантуре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885867"/>
              </p:ext>
            </p:extLst>
          </p:nvPr>
        </p:nvGraphicFramePr>
        <p:xfrm>
          <a:off x="611560" y="1484784"/>
          <a:ext cx="7992888" cy="49298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78890"/>
                <a:gridCol w="2513998"/>
              </a:tblGrid>
              <a:tr h="49682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Наименование элемента программы </a:t>
                      </a:r>
                      <a:endParaRPr lang="ru-RU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Объем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(в зачётных единицах)</a:t>
                      </a:r>
                      <a:endParaRPr lang="ru-RU" sz="1400" b="1" dirty="0" smtClean="0"/>
                    </a:p>
                  </a:txBody>
                  <a:tcPr anchor="ctr"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1 Образовательная составляющая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/>
                    </a:p>
                  </a:txBody>
                  <a:tcPr/>
                </a:tc>
              </a:tr>
              <a:tr h="2668189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sng" dirty="0" smtClean="0"/>
                        <a:t>Базовая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История и философия науки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aseline="0" dirty="0" smtClean="0"/>
                        <a:t>        </a:t>
                      </a:r>
                      <a:r>
                        <a:rPr lang="ru-RU" sz="1200" dirty="0" smtClean="0"/>
                        <a:t>Иностранный язык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sng" dirty="0" smtClean="0"/>
                        <a:t>Вариативная часть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none" dirty="0" smtClean="0"/>
                        <a:t>        </a:t>
                      </a:r>
                      <a:r>
                        <a:rPr lang="ru-RU" sz="1200" u="sng" dirty="0" smtClean="0"/>
                        <a:t>Обязательные дисциплины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Психолого-педагогическая деятельность преподавателя высшей школы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baseline="0" dirty="0" smtClean="0"/>
                        <a:t>             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 педагогики и психологии высшей школы</a:t>
                      </a:r>
                      <a:endParaRPr lang="ru-RU" sz="1200" dirty="0" smtClean="0"/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Методология научных исследований</a:t>
                      </a:r>
                      <a:endParaRPr lang="ru-RU" sz="1200" dirty="0" smtClean="0"/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Методика проектирования образовательного процесса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endParaRPr lang="ru-RU" sz="1200" dirty="0" smtClean="0"/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u="none" dirty="0" smtClean="0"/>
                        <a:t>        </a:t>
                      </a:r>
                      <a:r>
                        <a:rPr lang="ru-RU" sz="1200" u="sng" dirty="0" smtClean="0"/>
                        <a:t>Дисциплины по выбору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1</a:t>
                      </a:r>
                    </a:p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200" dirty="0" smtClean="0"/>
                        <a:t>                </a:t>
                      </a:r>
                      <a:r>
                        <a:rPr lang="ru-RU" sz="1200" dirty="0" err="1" smtClean="0"/>
                        <a:t>Спецдисциплина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smtClean="0"/>
                        <a:t>2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endParaRPr lang="ru-RU" sz="1200" dirty="0" smtClean="0"/>
                    </a:p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12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2 Практики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3 Научные исследования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192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Блок 4 Государственная итоговая аттестация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9</a:t>
                      </a:r>
                      <a:endParaRPr lang="ru-RU" sz="1400" b="1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b="0" dirty="0" smtClean="0"/>
                        <a:t>Факультативы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b="0" dirty="0" smtClean="0"/>
                        <a:t>2</a:t>
                      </a:r>
                      <a:endParaRPr lang="ru-RU" sz="1400" b="0" dirty="0"/>
                    </a:p>
                  </a:txBody>
                  <a:tcPr/>
                </a:tc>
              </a:tr>
              <a:tr h="290938"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Объем программы аспирантуры без факультативов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</a:pPr>
                      <a:r>
                        <a:rPr lang="ru-RU" sz="1400" dirty="0" smtClean="0"/>
                        <a:t>240 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64096"/>
          </a:xfrm>
        </p:spPr>
        <p:txBody>
          <a:bodyPr/>
          <a:lstStyle/>
          <a:p>
            <a:pPr algn="ctr">
              <a:lnSpc>
                <a:spcPct val="70000"/>
              </a:lnSpc>
            </a:pPr>
            <a:r>
              <a:rPr lang="ru-RU" sz="3200" dirty="0" smtClean="0"/>
              <a:t>Контрольные точки для аспиранта </a:t>
            </a:r>
            <a:br>
              <a:rPr lang="ru-RU" sz="3200" dirty="0" smtClean="0"/>
            </a:br>
            <a:r>
              <a:rPr lang="ru-RU" sz="3200" dirty="0" smtClean="0"/>
              <a:t>1 года обучения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/>
          <a:lstStyle/>
          <a:p>
            <a:r>
              <a:rPr lang="ru-RU" sz="2200" dirty="0" smtClean="0">
                <a:solidFill>
                  <a:srgbClr val="BF112A"/>
                </a:solidFill>
              </a:rPr>
              <a:t>5 </a:t>
            </a:r>
            <a:r>
              <a:rPr lang="ru-RU" sz="2200" dirty="0" smtClean="0">
                <a:solidFill>
                  <a:srgbClr val="BF112A"/>
                </a:solidFill>
              </a:rPr>
              <a:t>сентября </a:t>
            </a:r>
            <a:r>
              <a:rPr lang="ru-RU" sz="2200" dirty="0" smtClean="0"/>
              <a:t>аспирантам, у которых нет карты сбербанка, позвонить в отдел аспирантуры  по тел.335-64-40.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9 сентября </a:t>
            </a:r>
            <a:r>
              <a:rPr lang="ru-RU" sz="2200" dirty="0" smtClean="0"/>
              <a:t>написать заявление на выбор факультатива «Библиографические информационные наукоемкие ресурсы».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9 сентября </a:t>
            </a:r>
            <a:r>
              <a:rPr lang="ru-RU" sz="2200" dirty="0" smtClean="0"/>
              <a:t>в отделе аспирантуры получить логин и временный пароль от личного кабинета аспиранта .</a:t>
            </a:r>
          </a:p>
          <a:p>
            <a:r>
              <a:rPr lang="ru-RU" sz="2200" dirty="0" smtClean="0"/>
              <a:t>До </a:t>
            </a:r>
            <a:r>
              <a:rPr lang="ru-RU" sz="2200" dirty="0">
                <a:solidFill>
                  <a:srgbClr val="C00000"/>
                </a:solidFill>
              </a:rPr>
              <a:t>15 сентября  </a:t>
            </a:r>
            <a:r>
              <a:rPr lang="ru-RU" sz="2200" dirty="0"/>
              <a:t>подойти в 210 ау. </a:t>
            </a:r>
            <a:r>
              <a:rPr lang="ru-RU" sz="2200" dirty="0" smtClean="0"/>
              <a:t>корпуса </a:t>
            </a:r>
            <a:r>
              <a:rPr lang="ru-RU" sz="2200" dirty="0" err="1"/>
              <a:t>мех.мата</a:t>
            </a:r>
            <a:r>
              <a:rPr lang="ru-RU" sz="2200" dirty="0"/>
              <a:t> </a:t>
            </a:r>
            <a:r>
              <a:rPr lang="ru-RU" sz="2200" dirty="0" smtClean="0"/>
              <a:t>(</a:t>
            </a:r>
            <a:r>
              <a:rPr lang="ru-RU" sz="2200" dirty="0"/>
              <a:t>ул. Академика Павлова д.1) в Мобилизационное управление. </a:t>
            </a:r>
            <a:endParaRPr lang="ru-RU" sz="2200" dirty="0" smtClean="0"/>
          </a:p>
          <a:p>
            <a:r>
              <a:rPr lang="ru-RU" sz="2200" dirty="0" smtClean="0"/>
              <a:t> До </a:t>
            </a:r>
            <a:r>
              <a:rPr lang="ru-RU" sz="2200" dirty="0" smtClean="0">
                <a:solidFill>
                  <a:srgbClr val="BF112A"/>
                </a:solidFill>
              </a:rPr>
              <a:t>30 сентября </a:t>
            </a:r>
            <a:r>
              <a:rPr lang="ru-RU" sz="2200" dirty="0" smtClean="0"/>
              <a:t>зарегистрироваться в </a:t>
            </a:r>
            <a:r>
              <a:rPr lang="ru-RU" sz="2200" dirty="0" smtClean="0">
                <a:solidFill>
                  <a:srgbClr val="BF112A"/>
                </a:solidFill>
              </a:rPr>
              <a:t>личном кабинете </a:t>
            </a:r>
            <a:r>
              <a:rPr lang="ru-RU" sz="2200" dirty="0" smtClean="0"/>
              <a:t>аспиранта Самарского университета.</a:t>
            </a:r>
          </a:p>
          <a:p>
            <a:r>
              <a:rPr lang="ru-RU" sz="2200" dirty="0"/>
              <a:t>До </a:t>
            </a:r>
            <a:r>
              <a:rPr lang="ru-RU" sz="2200" dirty="0">
                <a:solidFill>
                  <a:srgbClr val="BF112A"/>
                </a:solidFill>
              </a:rPr>
              <a:t>21 октября </a:t>
            </a:r>
            <a:r>
              <a:rPr lang="ru-RU" sz="2200" dirty="0"/>
              <a:t>сдать в отдел аспирантуры </a:t>
            </a:r>
            <a:r>
              <a:rPr lang="ru-RU" sz="2200" dirty="0">
                <a:solidFill>
                  <a:srgbClr val="BF112A"/>
                </a:solidFill>
              </a:rPr>
              <a:t>выписку из НТС </a:t>
            </a:r>
            <a:r>
              <a:rPr lang="ru-RU" sz="2200" dirty="0" smtClean="0">
                <a:solidFill>
                  <a:srgbClr val="BF112A"/>
                </a:solidFill>
              </a:rPr>
              <a:t> </a:t>
            </a:r>
            <a:r>
              <a:rPr lang="ru-RU" sz="2200" dirty="0" smtClean="0"/>
              <a:t>(2 экз.) и </a:t>
            </a:r>
            <a:r>
              <a:rPr lang="ru-RU" sz="2200" dirty="0"/>
              <a:t>подписанный </a:t>
            </a:r>
            <a:r>
              <a:rPr lang="ru-RU" sz="2200" dirty="0">
                <a:solidFill>
                  <a:srgbClr val="BF112A"/>
                </a:solidFill>
              </a:rPr>
              <a:t>индивидуальный план</a:t>
            </a:r>
            <a:r>
              <a:rPr lang="ru-RU" sz="2200" dirty="0"/>
              <a:t>.</a:t>
            </a:r>
          </a:p>
          <a:p>
            <a:r>
              <a:rPr lang="ru-RU" sz="2200" dirty="0" smtClean="0"/>
              <a:t>До </a:t>
            </a:r>
            <a:r>
              <a:rPr lang="ru-RU" sz="2200" dirty="0" smtClean="0">
                <a:solidFill>
                  <a:srgbClr val="BF112A"/>
                </a:solidFill>
              </a:rPr>
              <a:t>15 января 2017 г. </a:t>
            </a:r>
            <a:r>
              <a:rPr lang="ru-RU" sz="2200" dirty="0" smtClean="0"/>
              <a:t>подать представление на повышенную стипендию.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8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/>
          <a:lstStyle/>
          <a:p>
            <a:pPr algn="ctr"/>
            <a:r>
              <a:rPr lang="ru-RU" sz="3200" dirty="0" smtClean="0"/>
              <a:t>Выписка из научно-технического совета университета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08104" y="1935163"/>
            <a:ext cx="3178696" cy="4389437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Бланк Выписки размещен на страничке отдела аспирантуры и докторантуры в разделе Аспирантура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35435" t="16989" r="35435" b="7262"/>
          <a:stretch/>
        </p:blipFill>
        <p:spPr bwMode="auto">
          <a:xfrm>
            <a:off x="467545" y="1340768"/>
            <a:ext cx="4680520" cy="5328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4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231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/>
              <a:t>Индивидуальный план аспиранта</a:t>
            </a:r>
          </a:p>
        </p:txBody>
      </p:sp>
      <p:sp>
        <p:nvSpPr>
          <p:cNvPr id="4" name="Содержимое 6"/>
          <p:cNvSpPr>
            <a:spLocks noGrp="1"/>
          </p:cNvSpPr>
          <p:nvPr>
            <p:ph idx="1"/>
          </p:nvPr>
        </p:nvSpPr>
        <p:spPr>
          <a:xfrm>
            <a:off x="539552" y="1484784"/>
            <a:ext cx="8135938" cy="4968875"/>
          </a:xfrm>
        </p:spPr>
        <p:txBody>
          <a:bodyPr>
            <a:normAutofit fontScale="40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МИНОБРНАУКИ РОССИИ</a:t>
            </a:r>
          </a:p>
          <a:p>
            <a:pPr marL="0" indent="0" algn="ctr">
              <a:buNone/>
            </a:pPr>
            <a:r>
              <a:rPr lang="ru-RU" dirty="0"/>
              <a:t>Федеральное государственное автономное </a:t>
            </a:r>
          </a:p>
          <a:p>
            <a:pPr marL="0" indent="0" algn="ctr">
              <a:buNone/>
            </a:pPr>
            <a:r>
              <a:rPr lang="ru-RU" dirty="0"/>
              <a:t>образовательное учреждение высшего образования</a:t>
            </a:r>
          </a:p>
          <a:p>
            <a:pPr marL="0" indent="0" algn="ctr">
              <a:buNone/>
            </a:pPr>
            <a:r>
              <a:rPr lang="ru-RU" dirty="0"/>
              <a:t>«Самарский национальный исследовательский университет </a:t>
            </a:r>
          </a:p>
          <a:p>
            <a:pPr marL="0" indent="0" algn="ctr">
              <a:buNone/>
            </a:pPr>
            <a:r>
              <a:rPr lang="ru-RU" dirty="0"/>
              <a:t>имени академика С.П. Королева»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                </a:t>
            </a:r>
            <a:r>
              <a:rPr lang="ru-RU" b="1" dirty="0" smtClean="0"/>
              <a:t>УТВЕРЖДАЮ:</a:t>
            </a:r>
            <a:r>
              <a:rPr lang="ru-RU" dirty="0" smtClean="0"/>
              <a:t>                                                                            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Ректор Самарского университета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__________________ Шахматов Е.В.</a:t>
            </a:r>
          </a:p>
          <a:p>
            <a:pPr marL="274320" indent="-274320" algn="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                                                                                                     ___________________ 20___ год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0" indent="0" algn="ctr">
              <a:buNone/>
            </a:pPr>
            <a:r>
              <a:rPr lang="ru-RU" b="1" dirty="0"/>
              <a:t>ИНДИВИДУАЛЬНЫЙ </a:t>
            </a:r>
          </a:p>
          <a:p>
            <a:pPr marL="0" indent="0" algn="ctr">
              <a:buNone/>
            </a:pPr>
            <a:r>
              <a:rPr lang="ru-RU" b="1" dirty="0"/>
              <a:t>УЧЕБНЫЙ ПЛАН</a:t>
            </a:r>
          </a:p>
          <a:p>
            <a:pPr marL="0" indent="0" algn="ctr">
              <a:buNone/>
            </a:pPr>
            <a:r>
              <a:rPr lang="ru-RU" b="1" dirty="0"/>
              <a:t>АСПИРАНТА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b="1" dirty="0" smtClean="0"/>
              <a:t>(очная форма обучения)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 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/>
              <a:t>						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aseline="30000" dirty="0" smtClean="0"/>
              <a:t>ФИО аспиранта</a:t>
            </a:r>
            <a:endParaRPr lang="ru-RU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D4B2A-9328-4F98-A5B4-6EF16CBEC17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1674</TotalTime>
  <Words>3396</Words>
  <Application>Microsoft Office PowerPoint</Application>
  <PresentationFormat>Экран (4:3)</PresentationFormat>
  <Paragraphs>1079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Поток</vt:lpstr>
      <vt:lpstr> Подготовка  научно-педагогических кадров высшей квалификации  в аспирантуре</vt:lpstr>
      <vt:lpstr>Руководство. Кадровый состав. Контактная информация</vt:lpstr>
      <vt:lpstr>Вид странички аспирантуры  на сайте Самарского университета</vt:lpstr>
      <vt:lpstr>Презентация PowerPoint</vt:lpstr>
      <vt:lpstr>Нормативная база аспирата 2015</vt:lpstr>
      <vt:lpstr>   Структура программы обучения  в аспирантуре</vt:lpstr>
      <vt:lpstr>Контрольные точки для аспиранта  1 года обучения </vt:lpstr>
      <vt:lpstr>Выписка из научно-технического совета университета</vt:lpstr>
      <vt:lpstr>Индивидуальный план аспиранта</vt:lpstr>
      <vt:lpstr>Порядок разработки и утверждения индивидуального плана работы аспиранта  </vt:lpstr>
      <vt:lpstr>Порядок разработки и утверждения индивидуального плана работы аспиранта</vt:lpstr>
      <vt:lpstr>Порядок разработки и утверждения индивидуального плана работы аспиранта </vt:lpstr>
      <vt:lpstr>Презентация PowerPoint</vt:lpstr>
      <vt:lpstr>Презентация PowerPoint</vt:lpstr>
      <vt:lpstr>Общий план работы Образовательная составляющая</vt:lpstr>
      <vt:lpstr>2 семестр 1 год обучения </vt:lpstr>
      <vt:lpstr>3 семестр 2 год обучения </vt:lpstr>
      <vt:lpstr>4 семестр 2 год обучения </vt:lpstr>
      <vt:lpstr>5 семестр 3 год обучения </vt:lpstr>
      <vt:lpstr>6 семестр 3 год обучения </vt:lpstr>
      <vt:lpstr>4 год обучения </vt:lpstr>
      <vt:lpstr>1 год обучения</vt:lpstr>
      <vt:lpstr>План работы НИР  на 1 год обучения</vt:lpstr>
      <vt:lpstr>Критерии перевода аспиранта  на следующий год обучения </vt:lpstr>
      <vt:lpstr>Материалы, предоставляемые при аттестации в отдел аспирантуры </vt:lpstr>
      <vt:lpstr>Группы аспирантов 1 год обучения </vt:lpstr>
      <vt:lpstr>Расписание учебных занятий для  аспирантов очной/заочной формы Осенний семестр 2016/2017 уч. года группа А106 </vt:lpstr>
      <vt:lpstr>Расписание учебных занятий для  аспирантов очной/заочной формы Осенний семестр 2016/2017 уч. года группа А107 </vt:lpstr>
      <vt:lpstr>Расписание учебных занятий для  аспирантов очной/заочной формы Осенний семестр 2016/2017 уч. года по иностранному языку гр. А 107</vt:lpstr>
      <vt:lpstr>Презентация PowerPoint</vt:lpstr>
      <vt:lpstr>Финансовая поддержка аспиранта</vt:lpstr>
      <vt:lpstr>Грантовая поддержка студентов и аспирантов Самарского университета</vt:lpstr>
      <vt:lpstr>Критерии повышенной стипендии для аспирантов 1 года после 1 сессии</vt:lpstr>
      <vt:lpstr>Личный кабинет аспиранта</vt:lpstr>
      <vt:lpstr>Библиографические информационные наукоемкие ресурсы</vt:lpstr>
      <vt:lpstr>Воинский учет</vt:lpstr>
      <vt:lpstr>Поздравляю с началом нового жизненного этапа!  Творите, дерзайте, совершайте открытия!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  аспирантурой навсегда!</dc:title>
  <dc:creator>Елена</dc:creator>
  <cp:lastModifiedBy>Елена</cp:lastModifiedBy>
  <cp:revision>121</cp:revision>
  <dcterms:modified xsi:type="dcterms:W3CDTF">2016-08-24T15:13:51Z</dcterms:modified>
</cp:coreProperties>
</file>