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42"/>
  </p:notesMasterIdLst>
  <p:sldIdLst>
    <p:sldId id="289" r:id="rId2"/>
    <p:sldId id="278" r:id="rId3"/>
    <p:sldId id="279" r:id="rId4"/>
    <p:sldId id="320" r:id="rId5"/>
    <p:sldId id="299" r:id="rId6"/>
    <p:sldId id="280" r:id="rId7"/>
    <p:sldId id="311" r:id="rId8"/>
    <p:sldId id="312" r:id="rId9"/>
    <p:sldId id="281" r:id="rId10"/>
    <p:sldId id="282" r:id="rId11"/>
    <p:sldId id="283" r:id="rId12"/>
    <p:sldId id="285" r:id="rId13"/>
    <p:sldId id="286" r:id="rId14"/>
    <p:sldId id="304" r:id="rId15"/>
    <p:sldId id="288" r:id="rId16"/>
    <p:sldId id="305" r:id="rId17"/>
    <p:sldId id="306" r:id="rId18"/>
    <p:sldId id="307" r:id="rId19"/>
    <p:sldId id="308" r:id="rId20"/>
    <p:sldId id="309" r:id="rId21"/>
    <p:sldId id="310" r:id="rId22"/>
    <p:sldId id="292" r:id="rId23"/>
    <p:sldId id="293" r:id="rId24"/>
    <p:sldId id="294" r:id="rId25"/>
    <p:sldId id="295" r:id="rId26"/>
    <p:sldId id="315" r:id="rId27"/>
    <p:sldId id="296" r:id="rId28"/>
    <p:sldId id="316" r:id="rId29"/>
    <p:sldId id="317" r:id="rId30"/>
    <p:sldId id="318" r:id="rId31"/>
    <p:sldId id="319" r:id="rId32"/>
    <p:sldId id="297" r:id="rId33"/>
    <p:sldId id="298" r:id="rId34"/>
    <p:sldId id="303" r:id="rId35"/>
    <p:sldId id="300" r:id="rId36"/>
    <p:sldId id="301" r:id="rId37"/>
    <p:sldId id="313" r:id="rId38"/>
    <p:sldId id="314" r:id="rId39"/>
    <p:sldId id="321" r:id="rId40"/>
    <p:sldId id="276" r:id="rId4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11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64" autoAdjust="0"/>
  </p:normalViewPr>
  <p:slideViewPr>
    <p:cSldViewPr>
      <p:cViewPr>
        <p:scale>
          <a:sx n="100" d="100"/>
          <a:sy n="100" d="100"/>
        </p:scale>
        <p:origin x="-1932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7C1F4B5-D467-4ABB-8470-594184EAEA96}" type="datetimeFigureOut">
              <a:rPr lang="ru-RU"/>
              <a:pPr>
                <a:defRPr/>
              </a:pPr>
              <a:t>24.08.2016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AFDEAA4-9F14-40C1-8D6A-CD2A25A8F6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6847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C2427-4557-456C-B1F1-5ADAB8AED282}" type="datetime1">
              <a:rPr lang="ru-RU" smtClean="0"/>
              <a:t>24.08.2016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1ED01-F49E-4843-BCB0-B74D95CA7B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42900-E409-44E9-8334-9B09A809C4CB}" type="datetime1">
              <a:rPr lang="ru-RU" smtClean="0"/>
              <a:t>24.08.2016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7A1B0-929F-4A1C-9513-AC71ABBF7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CDA48-F488-4FAA-8F52-A4B811D3A426}" type="datetime1">
              <a:rPr lang="ru-RU" smtClean="0"/>
              <a:t>24.08.2016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B32D7-31AF-4300-AB5E-BCB00B9691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C8B61-B0BD-40A5-BE5B-8FE1BBA3B247}" type="datetime1">
              <a:rPr lang="ru-RU" smtClean="0"/>
              <a:t>24.08.2016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D4B2A-9328-4F98-A5B4-6EF16CBEC1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E65D4-E800-47A4-A924-3DDD5721B310}" type="datetime1">
              <a:rPr lang="ru-RU" smtClean="0"/>
              <a:t>24.08.2016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03E95-9FAE-49BA-9C12-C0E385532E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5C50F-327D-4617-AE6D-E89DD96AD179}" type="datetime1">
              <a:rPr lang="ru-RU" smtClean="0"/>
              <a:t>24.08.2016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40A76-3BD9-4F9B-8E6A-562525B79D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E4551-BFBF-438A-90CE-28A4851B487D}" type="datetime1">
              <a:rPr lang="ru-RU" smtClean="0"/>
              <a:t>24.08.2016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FFAE0-C705-4A75-8615-189607C0C3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67807-0A74-4E92-81BD-12086C46B55D}" type="datetime1">
              <a:rPr lang="ru-RU" smtClean="0"/>
              <a:t>24.08.2016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CF268-4096-464F-85B0-D60B970C47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A1FBC-E1AE-476A-836A-4AB7ED366743}" type="datetime1">
              <a:rPr lang="ru-RU" smtClean="0"/>
              <a:t>24.08.2016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4189A-96F5-4473-9287-D53F254669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122A3-ED2B-48E0-85C3-27F61AFEB07E}" type="datetime1">
              <a:rPr lang="ru-RU" smtClean="0"/>
              <a:t>24.08.2016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3CEA1-F7D9-4293-8824-336CF5D10B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15322-17A7-438E-82F4-579D0E104636}" type="datetime1">
              <a:rPr lang="ru-RU" smtClean="0"/>
              <a:t>24.08.2016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753A1-C343-4008-8A85-49DA58FDFA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40E708E-2D10-424B-BE11-A31AD9A801D1}" type="datetime1">
              <a:rPr lang="ru-RU" smtClean="0"/>
              <a:t>24.08.2016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85D24DA-D614-438F-9D32-91C75DEBED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86" r:id="rId9"/>
    <p:sldLayoutId id="2147483677" r:id="rId10"/>
    <p:sldLayoutId id="2147483676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0352" y="2468864"/>
            <a:ext cx="7772400" cy="319238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Подготовка </a:t>
            </a:r>
            <a:r>
              <a:rPr smtClean="0"/>
              <a:t/>
            </a:r>
            <a:br>
              <a:rPr smtClean="0"/>
            </a:br>
            <a:r>
              <a:rPr lang="ru-RU" smtClean="0"/>
              <a:t>научно-педагогических кадров высшей квалификации </a:t>
            </a:r>
            <a:r>
              <a:rPr smtClean="0"/>
              <a:t/>
            </a:r>
            <a:br>
              <a:rPr smtClean="0"/>
            </a:br>
            <a:r>
              <a:rPr lang="ru-RU" smtClean="0"/>
              <a:t>в аспирантуре</a:t>
            </a:r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03E95-9FAE-49BA-9C12-C0E385532E35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Autofit/>
          </a:bodyPr>
          <a:lstStyle/>
          <a:p>
            <a:pPr algn="ctr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3600" dirty="0" smtClean="0"/>
              <a:t>Порядок разработки и утверждения индивидуального плана работы аспиранта  </a:t>
            </a:r>
            <a:endParaRPr lang="ru-RU" sz="3600" dirty="0"/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>
          <a:xfrm>
            <a:off x="179512" y="1484785"/>
            <a:ext cx="8856984" cy="4839816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ru-RU" sz="1600" dirty="0"/>
              <a:t>Содержание основной образовательной программы по каждому направлению подготовки научно-педагогических кадров в аспирантуре с учетом профиля обучения определяется установленным учебным планом и графиком учебного процесса. </a:t>
            </a:r>
            <a:endParaRPr lang="ru-RU" sz="1600" dirty="0" smtClean="0"/>
          </a:p>
          <a:p>
            <a:pPr marL="0" indent="0">
              <a:lnSpc>
                <a:spcPct val="70000"/>
              </a:lnSpc>
              <a:buNone/>
            </a:pPr>
            <a:endParaRPr lang="ru-RU" sz="1600" dirty="0"/>
          </a:p>
          <a:p>
            <a:pPr>
              <a:lnSpc>
                <a:spcPct val="70000"/>
              </a:lnSpc>
            </a:pPr>
            <a:r>
              <a:rPr lang="ru-RU" sz="1600" dirty="0"/>
              <a:t>Общий объем основной образовательной программы составляет для 4 лет обучения – 240 зачетных единиц (ЗЕТ) (8640 часов). Одна зачетная единица приравнивается к 36 академическим часам (один академический час имеет продолжительность 45 минут) аудиторной и/или самостоятельной работы аспиранта. Максимальный объем учебной нагрузки аспиранта, предусматривающий все виды учебной работы, составляет 54 академических часа в неделю (1,5 ЗЕТ). По содержанию основная образовательная программа включает две компоненты: образовательную и исследовательскую. </a:t>
            </a:r>
            <a:endParaRPr lang="ru-RU" sz="1600" dirty="0" smtClean="0"/>
          </a:p>
          <a:p>
            <a:pPr marL="0" indent="0">
              <a:lnSpc>
                <a:spcPct val="70000"/>
              </a:lnSpc>
              <a:buNone/>
            </a:pPr>
            <a:endParaRPr lang="ru-RU" sz="1600" dirty="0"/>
          </a:p>
          <a:p>
            <a:pPr>
              <a:lnSpc>
                <a:spcPct val="70000"/>
              </a:lnSpc>
            </a:pPr>
            <a:r>
              <a:rPr lang="ru-RU" sz="1600" dirty="0"/>
              <a:t>Образовательная компонента состоит из обязательной (базовой) и вариативной частей образовательной программы, составляет 30 ЗЕТ (1080 часов), направлена на подготовку аспиранта к сдаче кандидатских экзаменов, теоретическую подготовку по специальным и общепрофессиональным дисциплинам. </a:t>
            </a:r>
            <a:endParaRPr lang="ru-RU" sz="1600" dirty="0" smtClean="0"/>
          </a:p>
          <a:p>
            <a:pPr marL="0" indent="0">
              <a:lnSpc>
                <a:spcPct val="70000"/>
              </a:lnSpc>
              <a:buNone/>
            </a:pPr>
            <a:endParaRPr lang="ru-RU" sz="1600" dirty="0"/>
          </a:p>
          <a:p>
            <a:pPr>
              <a:lnSpc>
                <a:spcPct val="70000"/>
              </a:lnSpc>
            </a:pPr>
            <a:r>
              <a:rPr lang="ru-RU" sz="1600" dirty="0"/>
              <a:t>Объем исследовательской компоненты составляет для 4 лет обучения – 201 ЗЕТ (7236 часов). По содержанию эта компонента включает в себя следующие виды работ: научно-исследовательскую деятельность по избранной научной тематике, представление результатов на научных мероприятиях, в научных публикациях и охранных документах на объекты интеллектуальной собственности, прохождение педагогической и исследовательской практик. </a:t>
            </a:r>
          </a:p>
          <a:p>
            <a:pPr>
              <a:lnSpc>
                <a:spcPct val="70000"/>
              </a:lnSpc>
              <a:spcBef>
                <a:spcPts val="1200"/>
              </a:spcBef>
            </a:pPr>
            <a:endParaRPr lang="ru-RU" sz="1600" dirty="0" smtClean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52128"/>
          </a:xfrm>
        </p:spPr>
        <p:txBody>
          <a:bodyPr>
            <a:noAutofit/>
          </a:bodyPr>
          <a:lstStyle/>
          <a:p>
            <a:pPr algn="ctr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3600" dirty="0"/>
              <a:t>Порядок разработки и утверждения индивидуального плана работы </a:t>
            </a:r>
            <a:r>
              <a:rPr lang="ru-RU" sz="3600" dirty="0" smtClean="0"/>
              <a:t>аспиранта</a:t>
            </a:r>
            <a:endParaRPr lang="ru-RU" sz="3600" dirty="0"/>
          </a:p>
        </p:txBody>
      </p:sp>
      <p:sp>
        <p:nvSpPr>
          <p:cNvPr id="21506" name="Объект 2"/>
          <p:cNvSpPr>
            <a:spLocks noGrp="1"/>
          </p:cNvSpPr>
          <p:nvPr>
            <p:ph idx="1"/>
          </p:nvPr>
        </p:nvSpPr>
        <p:spPr>
          <a:xfrm>
            <a:off x="251520" y="1484785"/>
            <a:ext cx="8784976" cy="4839816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ru-RU" sz="1600" dirty="0" smtClean="0"/>
              <a:t>На государственную итоговую аттестацию (ГИА) отводится 324 часа (9 ЗЕТ). </a:t>
            </a:r>
            <a:r>
              <a:rPr lang="ru-RU" sz="1600" dirty="0"/>
              <a:t>ГИА включает в себя государственный экзамен и подготовку научного доклада об основных результатах подготовленной научно-квалификационной работы (диссертации).  </a:t>
            </a:r>
          </a:p>
          <a:p>
            <a:pPr>
              <a:lnSpc>
                <a:spcPct val="70000"/>
              </a:lnSpc>
              <a:spcBef>
                <a:spcPts val="1200"/>
              </a:spcBef>
            </a:pPr>
            <a:r>
              <a:rPr lang="ru-RU" sz="1600" dirty="0" smtClean="0">
                <a:solidFill>
                  <a:srgbClr val="FF0000"/>
                </a:solidFill>
              </a:rPr>
              <a:t>Индивидуальный план работы разрабатывается каждым аспирантом совместно с научным руководителем на базе учебного плана и графика учебного процесса по специальности с учетом трудоемкости отдельных элементов образовательной (таблица 1) и исследовательской компонент (таблица 2) и отражает индивидуальную образовательную траекторию аспиранта на весь период обучения в аспирантуре</a:t>
            </a:r>
            <a:r>
              <a:rPr lang="ru-RU" sz="1600" dirty="0" smtClean="0"/>
              <a:t>. Индивидуальный план включает в себя планирование научно-исследовательской работы аспиранта на каждый семестр (указываются тематика планируемых исследований, планируемое участие в конференциях, семинарах, симпозиумах и прочее). С учебными планами можно ознакомиться в отделе аспирантуры и докторантуры, на кафедре и в корпоративной сети Самарского университета.  </a:t>
            </a:r>
          </a:p>
          <a:p>
            <a:pPr>
              <a:lnSpc>
                <a:spcPct val="70000"/>
              </a:lnSpc>
              <a:spcBef>
                <a:spcPts val="1200"/>
              </a:spcBef>
            </a:pPr>
            <a:r>
              <a:rPr lang="ru-RU" sz="1600" b="1" dirty="0" smtClean="0">
                <a:solidFill>
                  <a:srgbClr val="FF0000"/>
                </a:solidFill>
              </a:rPr>
              <a:t>В течение одного месяца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smtClean="0"/>
              <a:t>со дня зачисления в аспирантуру индивидуальный план и тема научной работы разрабатывается аспирантом совместно с научным руководителем,  рассматривается на заседании кафедры и на совете факультета/института. Затем индивидуальный план сдается в отдел аспирантуры и докторантуры. </a:t>
            </a:r>
          </a:p>
          <a:p>
            <a:pPr>
              <a:lnSpc>
                <a:spcPct val="70000"/>
              </a:lnSpc>
              <a:spcBef>
                <a:spcPts val="1200"/>
              </a:spcBef>
            </a:pPr>
            <a:r>
              <a:rPr lang="ru-RU" sz="1600" dirty="0" smtClean="0"/>
              <a:t>В последующем </a:t>
            </a:r>
            <a:r>
              <a:rPr lang="ru-RU" sz="1600" b="1" dirty="0" smtClean="0">
                <a:solidFill>
                  <a:srgbClr val="FF0000"/>
                </a:solidFill>
              </a:rPr>
              <a:t>в каждом семестре аспирант оформляет отчет о НИР</a:t>
            </a:r>
            <a:r>
              <a:rPr lang="ru-RU" sz="1600" dirty="0" smtClean="0"/>
              <a:t>, докладывает о результатах научно-исследовательской работы на заседании кафедры и сдает отчет в отдел аспирантуры и докторантуры. </a:t>
            </a:r>
            <a:r>
              <a:rPr lang="ru-RU" sz="1600" b="1" dirty="0" smtClean="0">
                <a:solidFill>
                  <a:srgbClr val="FF0000"/>
                </a:solidFill>
              </a:rPr>
              <a:t>В конце каждого учебного года аспирант проходит аттестацию по итогам истекшего года на заседании кафедры и совете факультета</a:t>
            </a:r>
            <a:r>
              <a:rPr lang="ru-RU" sz="1600" dirty="0" smtClean="0"/>
              <a:t>. Для этого в срок до 10 мая аспирант должен забрать индивидуальный план из отдела аспирантуры и докторантуры, заполнить его и вернуть в отдел аспирантуры и докторантуры до начала сессии.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pPr algn="ctr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3600" dirty="0"/>
              <a:t>Порядок разработки и утверждения индивидуального плана работы </a:t>
            </a:r>
            <a:r>
              <a:rPr lang="ru-RU" sz="3600" dirty="0" smtClean="0"/>
              <a:t>аспиранта </a:t>
            </a:r>
            <a:endParaRPr lang="ru-RU" sz="3600" dirty="0"/>
          </a:p>
        </p:txBody>
      </p:sp>
      <p:sp>
        <p:nvSpPr>
          <p:cNvPr id="22530" name="Объект 2"/>
          <p:cNvSpPr>
            <a:spLocks noGrp="1"/>
          </p:cNvSpPr>
          <p:nvPr>
            <p:ph idx="1"/>
          </p:nvPr>
        </p:nvSpPr>
        <p:spPr>
          <a:xfrm>
            <a:off x="457200" y="1556793"/>
            <a:ext cx="8435280" cy="4767808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ru-RU" sz="1600" dirty="0"/>
              <a:t>Раздел «Итоги обучения аспиранта» заполняется после итоговой аттестации по окончании обучения в аспирантуре. Указывается тема научно-квалификационной работы. В случае успешного прохождения аспирантом ГИА, государственная экзаменационная комиссия рекомендует научно-квалификационную работу (диссертацию) к защите и выдает заключение в соответствии с пунктом 16 Положения о присуждении учёных степеней, утвержденного постановлением Правительства Российской Федерации от 24 сентября 2013 г.№ 842.</a:t>
            </a:r>
          </a:p>
          <a:p>
            <a:pPr>
              <a:lnSpc>
                <a:spcPct val="70000"/>
              </a:lnSpc>
              <a:spcBef>
                <a:spcPts val="1200"/>
              </a:spcBef>
            </a:pPr>
            <a:r>
              <a:rPr lang="ru-RU" sz="1600" dirty="0" smtClean="0"/>
              <a:t>При оформлении индивидуального плана следует в обязательном порядке приводить расшифровку (указывать фамилию и инициалы) всех подписей, за исключением подписей самого аспиранта, а также указывать даты в местах, предусмотренных установленной формой.</a:t>
            </a:r>
          </a:p>
          <a:p>
            <a:pPr>
              <a:lnSpc>
                <a:spcPct val="70000"/>
              </a:lnSpc>
              <a:spcBef>
                <a:spcPts val="1200"/>
              </a:spcBef>
            </a:pPr>
            <a:r>
              <a:rPr lang="ru-RU" sz="1600" b="1" dirty="0" smtClean="0">
                <a:solidFill>
                  <a:srgbClr val="FF0000"/>
                </a:solidFill>
              </a:rPr>
              <a:t>Требования к структуре отчета о НИР</a:t>
            </a:r>
            <a:r>
              <a:rPr lang="ru-RU" sz="1600" dirty="0" smtClean="0"/>
              <a:t>. Отчет содержит систематизированную информацию о содержании и результатах запланированных исследований: выбор направления исследований, включающий обоснование направления исследований; процесс теоретических и (или) экспериментальных исследований, методы исследований, обоснование необходимости проведения экспериментальных работ, методы расчета; обобщение результатов исследований; краткие выводы по результатам проведенной НИР и т.д. Объем отчета не менее 10 листов формата А4.</a:t>
            </a:r>
          </a:p>
          <a:p>
            <a:pPr>
              <a:lnSpc>
                <a:spcPct val="70000"/>
              </a:lnSpc>
              <a:spcBef>
                <a:spcPts val="1200"/>
              </a:spcBef>
            </a:pPr>
            <a:r>
              <a:rPr lang="ru-RU" sz="1600" b="1" dirty="0" smtClean="0"/>
              <a:t>Правила</a:t>
            </a:r>
            <a:r>
              <a:rPr lang="ru-RU" sz="1600" dirty="0" smtClean="0"/>
              <a:t> оформления отчета в соответствии с СТО СГАУ 02068410-007-2007. </a:t>
            </a:r>
          </a:p>
          <a:p>
            <a:pPr>
              <a:lnSpc>
                <a:spcPct val="70000"/>
              </a:lnSpc>
              <a:spcBef>
                <a:spcPts val="1200"/>
              </a:spcBef>
            </a:pPr>
            <a:r>
              <a:rPr lang="ru-RU" sz="1600" b="1" dirty="0" smtClean="0"/>
              <a:t>Приложения</a:t>
            </a:r>
            <a:r>
              <a:rPr lang="ru-RU" sz="1600" dirty="0" smtClean="0"/>
              <a:t>: список опубликованных или принятых к печати научных трудов (по установленной форме); перечень конференций, семинаров, симпозиумов, в которых аспирант принял участие; информация об охранных документах на объекты интеллектуальной собственности.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4"/>
          <p:cNvSpPr txBox="1">
            <a:spLocks/>
          </p:cNvSpPr>
          <p:nvPr/>
        </p:nvSpPr>
        <p:spPr>
          <a:xfrm>
            <a:off x="457200" y="404664"/>
            <a:ext cx="8229600" cy="6264695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100" dirty="0"/>
              <a:t>Кафедра </a:t>
            </a:r>
            <a:r>
              <a:rPr lang="ru-RU" sz="1100" u="sng" dirty="0"/>
              <a:t>			</a:t>
            </a:r>
            <a:endParaRPr lang="ru-RU" sz="1100" dirty="0"/>
          </a:p>
          <a:p>
            <a:pPr marL="0" indent="0">
              <a:buNone/>
            </a:pPr>
            <a:r>
              <a:rPr lang="ru-RU" sz="1100" dirty="0"/>
              <a:t> </a:t>
            </a:r>
          </a:p>
          <a:p>
            <a:pPr marL="0" indent="0">
              <a:buNone/>
            </a:pPr>
            <a:r>
              <a:rPr lang="ru-RU" sz="1100" dirty="0"/>
              <a:t>Институт/факультет ________________________________________________</a:t>
            </a:r>
            <a:r>
              <a:rPr lang="ru-RU" sz="1100" u="sng" dirty="0"/>
              <a:t>		</a:t>
            </a:r>
            <a:endParaRPr lang="ru-RU" sz="1100" dirty="0"/>
          </a:p>
          <a:p>
            <a:pPr marL="0" indent="0">
              <a:buNone/>
            </a:pPr>
            <a:r>
              <a:rPr lang="ru-RU" sz="1100" b="1" dirty="0"/>
              <a:t> </a:t>
            </a:r>
            <a:endParaRPr lang="ru-RU" sz="1100" dirty="0"/>
          </a:p>
          <a:p>
            <a:pPr marL="0" indent="0">
              <a:buNone/>
            </a:pPr>
            <a:r>
              <a:rPr lang="ru-RU" sz="1100" b="1" dirty="0"/>
              <a:t>  </a:t>
            </a:r>
            <a:r>
              <a:rPr lang="ru-RU" sz="1100" b="1" dirty="0" smtClean="0"/>
              <a:t>ИНДИВИДУАЛЬНЫЙ </a:t>
            </a:r>
            <a:r>
              <a:rPr lang="ru-RU" sz="1100" b="1" dirty="0"/>
              <a:t>УЧЕБНЫЙ ПЛАН АСПИРАНТА</a:t>
            </a:r>
            <a:endParaRPr lang="ru-RU" sz="1100" dirty="0"/>
          </a:p>
          <a:p>
            <a:pPr marL="0" indent="0">
              <a:buNone/>
            </a:pPr>
            <a:r>
              <a:rPr lang="ru-RU" sz="1100" b="1" dirty="0"/>
              <a:t>  </a:t>
            </a:r>
            <a:endParaRPr lang="ru-RU" sz="1100" dirty="0"/>
          </a:p>
          <a:p>
            <a:pPr marL="0" indent="0">
              <a:buNone/>
            </a:pPr>
            <a:r>
              <a:rPr lang="ru-RU" sz="1100" dirty="0"/>
              <a:t>ФИО </a:t>
            </a:r>
            <a:r>
              <a:rPr lang="ru-RU" sz="1100" u="sng" dirty="0"/>
              <a:t>								</a:t>
            </a:r>
            <a:endParaRPr lang="ru-RU" sz="1100" dirty="0"/>
          </a:p>
          <a:p>
            <a:pPr marL="0" indent="0">
              <a:buNone/>
            </a:pPr>
            <a:r>
              <a:rPr lang="ru-RU" sz="1100" dirty="0"/>
              <a:t> </a:t>
            </a:r>
          </a:p>
          <a:p>
            <a:pPr marL="0" indent="0">
              <a:buNone/>
            </a:pPr>
            <a:r>
              <a:rPr lang="ru-RU" sz="1100" dirty="0"/>
              <a:t>Код и наименование направления подготовки</a:t>
            </a:r>
          </a:p>
          <a:p>
            <a:pPr marL="0" indent="0">
              <a:buNone/>
            </a:pPr>
            <a:r>
              <a:rPr lang="ru-RU" sz="1100" dirty="0"/>
              <a:t>   </a:t>
            </a:r>
          </a:p>
          <a:p>
            <a:pPr marL="0" indent="0">
              <a:buNone/>
            </a:pPr>
            <a:r>
              <a:rPr lang="ru-RU" sz="1100" dirty="0"/>
              <a:t>Наименование профиля (шифр и наименование специальности)</a:t>
            </a:r>
          </a:p>
          <a:p>
            <a:pPr marL="0" indent="0">
              <a:buNone/>
            </a:pPr>
            <a:r>
              <a:rPr lang="ru-RU" sz="1100" dirty="0"/>
              <a:t> </a:t>
            </a:r>
          </a:p>
          <a:p>
            <a:pPr marL="0" indent="0">
              <a:buNone/>
            </a:pPr>
            <a:r>
              <a:rPr lang="ru-RU" sz="1100" dirty="0"/>
              <a:t>Форма обучения </a:t>
            </a:r>
            <a:r>
              <a:rPr lang="ru-RU" sz="1100" b="1" u="sng" dirty="0"/>
              <a:t>очная</a:t>
            </a:r>
            <a:endParaRPr lang="ru-RU" sz="1100" dirty="0"/>
          </a:p>
          <a:p>
            <a:pPr marL="0" indent="0">
              <a:buNone/>
            </a:pPr>
            <a:r>
              <a:rPr lang="ru-RU" sz="1100" dirty="0"/>
              <a:t>Нормативный срок освоения программы </a:t>
            </a:r>
            <a:r>
              <a:rPr lang="ru-RU" sz="1100" b="1" u="sng" dirty="0"/>
              <a:t>4 года</a:t>
            </a:r>
            <a:endParaRPr lang="ru-RU" sz="1100" dirty="0"/>
          </a:p>
          <a:p>
            <a:pPr marL="0" indent="0">
              <a:buNone/>
            </a:pPr>
            <a:r>
              <a:rPr lang="ru-RU" sz="1100" dirty="0"/>
              <a:t>Научный руководитель   </a:t>
            </a:r>
            <a:r>
              <a:rPr lang="ru-RU" sz="1100" dirty="0" smtClean="0"/>
              <a:t>____________________________________________________________________________________                                  </a:t>
            </a:r>
            <a:endParaRPr lang="ru-RU" sz="1100" dirty="0"/>
          </a:p>
          <a:p>
            <a:pPr marL="0" indent="0">
              <a:buNone/>
            </a:pPr>
            <a:r>
              <a:rPr lang="ru-RU" sz="1100" dirty="0" smtClean="0"/>
              <a:t>			(</a:t>
            </a:r>
            <a:r>
              <a:rPr lang="ru-RU" sz="1100" dirty="0"/>
              <a:t>должность, ученая степень, ученое звание ФИО)</a:t>
            </a:r>
          </a:p>
          <a:p>
            <a:pPr marL="0" indent="0">
              <a:buNone/>
            </a:pPr>
            <a:r>
              <a:rPr lang="ru-RU" sz="1100" dirty="0"/>
              <a:t> </a:t>
            </a:r>
            <a:r>
              <a:rPr lang="ru-RU" sz="1100" dirty="0" smtClean="0"/>
              <a:t>Тема </a:t>
            </a:r>
            <a:r>
              <a:rPr lang="ru-RU" sz="1100" dirty="0"/>
              <a:t>научного исследования </a:t>
            </a:r>
            <a:r>
              <a:rPr lang="ru-RU" sz="1100" dirty="0" smtClean="0"/>
              <a:t>________________________________________________________________________________</a:t>
            </a:r>
            <a:endParaRPr lang="ru-RU" sz="1100" dirty="0"/>
          </a:p>
          <a:p>
            <a:pPr marL="0" indent="0">
              <a:buNone/>
            </a:pPr>
            <a:r>
              <a:rPr lang="ru-RU" sz="1100" dirty="0"/>
              <a:t>  </a:t>
            </a:r>
            <a:br>
              <a:rPr lang="ru-RU" sz="1100" dirty="0"/>
            </a:br>
            <a:r>
              <a:rPr lang="ru-RU" sz="1100" dirty="0"/>
              <a:t>План разработан</a:t>
            </a:r>
            <a:r>
              <a:rPr lang="ru-RU" sz="1100" dirty="0" smtClean="0"/>
              <a:t>:		</a:t>
            </a:r>
            <a:r>
              <a:rPr lang="ru-RU" sz="1100" u="sng" dirty="0"/>
              <a:t>			</a:t>
            </a:r>
            <a:r>
              <a:rPr lang="ru-RU" sz="1100" dirty="0"/>
              <a:t>(Фамилия ИО аспиранта)</a:t>
            </a:r>
          </a:p>
          <a:p>
            <a:pPr marL="0" indent="0">
              <a:buNone/>
            </a:pPr>
            <a:r>
              <a:rPr lang="ru-RU" sz="1100" dirty="0"/>
              <a:t>                         </a:t>
            </a:r>
            <a:r>
              <a:rPr lang="ru-RU" sz="1100" dirty="0" smtClean="0"/>
              <a:t>				(</a:t>
            </a:r>
            <a:r>
              <a:rPr lang="ru-RU" sz="1100" dirty="0"/>
              <a:t>подпись)</a:t>
            </a:r>
          </a:p>
          <a:p>
            <a:pPr marL="0" indent="0">
              <a:buNone/>
            </a:pPr>
            <a:r>
              <a:rPr lang="ru-RU" sz="1100" dirty="0"/>
              <a:t> </a:t>
            </a:r>
            <a:r>
              <a:rPr lang="ru-RU" sz="1100" dirty="0" smtClean="0"/>
              <a:t>План </a:t>
            </a:r>
            <a:r>
              <a:rPr lang="ru-RU" sz="1100" dirty="0"/>
              <a:t>утвержден на заседании кафедры:	</a:t>
            </a:r>
          </a:p>
          <a:p>
            <a:pPr marL="0" indent="0">
              <a:buNone/>
            </a:pPr>
            <a:r>
              <a:rPr lang="ru-RU" sz="1100" dirty="0"/>
              <a:t> </a:t>
            </a:r>
            <a:r>
              <a:rPr lang="ru-RU" sz="1100" dirty="0" smtClean="0"/>
              <a:t>Протокол </a:t>
            </a:r>
            <a:r>
              <a:rPr lang="ru-RU" sz="1100" dirty="0"/>
              <a:t>№ ____ от «</a:t>
            </a:r>
            <a:r>
              <a:rPr lang="ru-RU" sz="1100" u="sng" dirty="0"/>
              <a:t>	     </a:t>
            </a:r>
            <a:r>
              <a:rPr lang="ru-RU" sz="1100" dirty="0"/>
              <a:t>» </a:t>
            </a:r>
            <a:r>
              <a:rPr lang="ru-RU" sz="1100" u="sng" dirty="0"/>
              <a:t>				 </a:t>
            </a:r>
            <a:r>
              <a:rPr lang="ru-RU" sz="1100" dirty="0"/>
              <a:t>201</a:t>
            </a:r>
            <a:r>
              <a:rPr lang="ru-RU" sz="1100" u="sng" dirty="0"/>
              <a:t>    </a:t>
            </a:r>
            <a:r>
              <a:rPr lang="ru-RU" sz="1100" dirty="0"/>
              <a:t> г.</a:t>
            </a:r>
          </a:p>
          <a:p>
            <a:pPr marL="0" indent="0">
              <a:buNone/>
            </a:pPr>
            <a:r>
              <a:rPr lang="ru-RU" sz="1100" dirty="0"/>
              <a:t> </a:t>
            </a:r>
            <a:r>
              <a:rPr lang="ru-RU" sz="1100" dirty="0" smtClean="0"/>
              <a:t>				_________________(</a:t>
            </a:r>
            <a:r>
              <a:rPr lang="ru-RU" sz="1100" dirty="0"/>
              <a:t>Фамилия ИО научного руководителя) </a:t>
            </a:r>
          </a:p>
          <a:p>
            <a:pPr marL="0" indent="0">
              <a:buNone/>
            </a:pPr>
            <a:r>
              <a:rPr lang="ru-RU" sz="1100" dirty="0"/>
              <a:t>                                                                        </a:t>
            </a:r>
            <a:r>
              <a:rPr lang="ru-RU" sz="1100" dirty="0" smtClean="0"/>
              <a:t>		 </a:t>
            </a:r>
            <a:r>
              <a:rPr lang="ru-RU" sz="1100" dirty="0"/>
              <a:t>(подпись)           </a:t>
            </a:r>
          </a:p>
          <a:p>
            <a:pPr marL="0" indent="0">
              <a:buNone/>
            </a:pPr>
            <a:r>
              <a:rPr lang="ru-RU" sz="1100" dirty="0" smtClean="0"/>
              <a:t>				__________________(</a:t>
            </a:r>
            <a:r>
              <a:rPr lang="ru-RU" sz="1100" dirty="0"/>
              <a:t>Фамилия ИО заведующего  кафедрой)</a:t>
            </a:r>
          </a:p>
          <a:p>
            <a:pPr marL="0" indent="0">
              <a:buNone/>
            </a:pPr>
            <a:r>
              <a:rPr lang="ru-RU" sz="1100" dirty="0"/>
              <a:t>                                                                            </a:t>
            </a:r>
            <a:r>
              <a:rPr lang="ru-RU" sz="1100" dirty="0" smtClean="0"/>
              <a:t>		 </a:t>
            </a:r>
            <a:r>
              <a:rPr lang="ru-RU" sz="1100" dirty="0"/>
              <a:t>(подпись)	</a:t>
            </a:r>
          </a:p>
          <a:p>
            <a:pPr marL="0" indent="0">
              <a:buNone/>
            </a:pPr>
            <a:r>
              <a:rPr lang="ru-RU" sz="1100" dirty="0"/>
              <a:t> </a:t>
            </a:r>
            <a:r>
              <a:rPr lang="ru-RU" sz="1100" dirty="0" smtClean="0"/>
              <a:t>План </a:t>
            </a:r>
            <a:r>
              <a:rPr lang="ru-RU" sz="1100" dirty="0"/>
              <a:t>утвержден на заседании совета института/факультета:	</a:t>
            </a:r>
          </a:p>
          <a:p>
            <a:pPr marL="0" indent="0">
              <a:buNone/>
            </a:pPr>
            <a:r>
              <a:rPr lang="ru-RU" sz="1100" dirty="0"/>
              <a:t> </a:t>
            </a:r>
            <a:r>
              <a:rPr lang="ru-RU" sz="1100" dirty="0" smtClean="0"/>
              <a:t>Протокол </a:t>
            </a:r>
            <a:r>
              <a:rPr lang="ru-RU" sz="1100" dirty="0"/>
              <a:t>№  _____ от «</a:t>
            </a:r>
            <a:r>
              <a:rPr lang="ru-RU" sz="1100" u="sng" dirty="0"/>
              <a:t>	      </a:t>
            </a:r>
            <a:r>
              <a:rPr lang="ru-RU" sz="1100" dirty="0"/>
              <a:t>» </a:t>
            </a:r>
            <a:r>
              <a:rPr lang="ru-RU" sz="1100" u="sng" dirty="0"/>
              <a:t>				 </a:t>
            </a:r>
            <a:r>
              <a:rPr lang="ru-RU" sz="1100" dirty="0"/>
              <a:t>201</a:t>
            </a:r>
            <a:r>
              <a:rPr lang="ru-RU" sz="1100" u="sng" dirty="0"/>
              <a:t>    </a:t>
            </a:r>
            <a:r>
              <a:rPr lang="ru-RU" sz="1100" dirty="0"/>
              <a:t> г.</a:t>
            </a:r>
          </a:p>
          <a:p>
            <a:pPr marL="0" indent="0">
              <a:buNone/>
            </a:pPr>
            <a:r>
              <a:rPr lang="ru-RU" sz="1100" dirty="0"/>
              <a:t> </a:t>
            </a:r>
          </a:p>
          <a:p>
            <a:pPr marL="0" indent="0">
              <a:buNone/>
            </a:pPr>
            <a:r>
              <a:rPr lang="ru-RU" sz="1100" dirty="0"/>
              <a:t> </a:t>
            </a:r>
            <a:r>
              <a:rPr lang="ru-RU" sz="1100" dirty="0" smtClean="0"/>
              <a:t>				 </a:t>
            </a:r>
            <a:r>
              <a:rPr lang="ru-RU" sz="1100" dirty="0"/>
              <a:t>______________________ (Фамилия ИО директора/ декана)</a:t>
            </a:r>
          </a:p>
          <a:p>
            <a:pPr marL="0" indent="0">
              <a:buNone/>
            </a:pPr>
            <a:r>
              <a:rPr lang="ru-RU" sz="1100" dirty="0"/>
              <a:t>                                                                                  </a:t>
            </a:r>
            <a:r>
              <a:rPr lang="ru-RU" sz="1100" dirty="0" smtClean="0"/>
              <a:t>	 </a:t>
            </a:r>
            <a:r>
              <a:rPr lang="ru-RU" sz="1100" dirty="0"/>
              <a:t>(подпись)	</a:t>
            </a:r>
          </a:p>
          <a:p>
            <a:pPr marL="0" indent="0">
              <a:buNone/>
            </a:pPr>
            <a:r>
              <a:rPr lang="ru-RU" sz="1100" dirty="0"/>
              <a:t> </a:t>
            </a:r>
            <a:endParaRPr lang="ru-RU" sz="1100" dirty="0">
              <a:effectLst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84189A-96F5-4473-9287-D53F25466997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628800"/>
            <a:ext cx="799288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Данная страница заполняется сотрудниками отдела аспирантуры и докторантуры</a:t>
            </a:r>
            <a:endParaRPr lang="ru-RU" dirty="0"/>
          </a:p>
          <a:p>
            <a:r>
              <a:rPr lang="ru-RU" i="1" dirty="0"/>
              <a:t> </a:t>
            </a:r>
            <a:endParaRPr lang="ru-RU" dirty="0"/>
          </a:p>
          <a:p>
            <a:r>
              <a:rPr lang="ru-RU" dirty="0"/>
              <a:t>Срок обучения: с «___» </a:t>
            </a:r>
            <a:r>
              <a:rPr lang="ru-RU" dirty="0" smtClean="0"/>
              <a:t>_________ </a:t>
            </a:r>
            <a:r>
              <a:rPr lang="ru-RU" dirty="0"/>
              <a:t>20__г. по «___» </a:t>
            </a:r>
            <a:r>
              <a:rPr lang="ru-RU" dirty="0" smtClean="0"/>
              <a:t>_______ </a:t>
            </a:r>
            <a:r>
              <a:rPr lang="ru-RU" dirty="0"/>
              <a:t>20__ г. </a:t>
            </a:r>
          </a:p>
          <a:p>
            <a:r>
              <a:rPr lang="ru-RU" dirty="0"/>
              <a:t>Приказ о зачислении № ______ от «___» ________________ 20__ г.</a:t>
            </a:r>
          </a:p>
          <a:p>
            <a:r>
              <a:rPr lang="ru-RU" dirty="0"/>
              <a:t>Приказ об отчислении № ______ от «___» </a:t>
            </a:r>
            <a:r>
              <a:rPr lang="ru-RU" dirty="0" smtClean="0"/>
              <a:t>_______________ </a:t>
            </a:r>
            <a:r>
              <a:rPr lang="ru-RU" dirty="0"/>
              <a:t>20__ г.</a:t>
            </a:r>
          </a:p>
          <a:p>
            <a:r>
              <a:rPr lang="ru-RU" dirty="0"/>
              <a:t> </a:t>
            </a:r>
          </a:p>
          <a:p>
            <a:r>
              <a:rPr lang="ru-RU" b="1" dirty="0"/>
              <a:t>Изменения в период обучения </a:t>
            </a:r>
            <a:r>
              <a:rPr lang="ru-RU" dirty="0"/>
              <a:t>(тема научных исследований, отпуск,</a:t>
            </a:r>
            <a:r>
              <a:rPr lang="ru-RU" b="1" dirty="0"/>
              <a:t> </a:t>
            </a:r>
            <a:r>
              <a:rPr lang="ru-RU" dirty="0"/>
              <a:t>переводы, продление срока обучения, смена фамилии и др. с номерами приказов).</a:t>
            </a:r>
          </a:p>
          <a:p>
            <a:r>
              <a:rPr lang="ru-RU" b="1" dirty="0"/>
              <a:t> </a:t>
            </a:r>
            <a:endParaRPr lang="ru-RU" dirty="0">
              <a:effectLst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67544" y="404664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fontAlgn="auto">
              <a:lnSpc>
                <a:spcPct val="80000"/>
              </a:lnSpc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976164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5 страница индивидуального плана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84189A-96F5-4473-9287-D53F25466997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02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782960"/>
          </a:xfrm>
        </p:spPr>
        <p:txBody>
          <a:bodyPr>
            <a:normAutofit/>
          </a:bodyPr>
          <a:lstStyle/>
          <a:p>
            <a:pPr algn="ctr" fontAlgn="auto">
              <a:lnSpc>
                <a:spcPct val="70000"/>
              </a:lnSpc>
              <a:spcAft>
                <a:spcPts val="0"/>
              </a:spcAft>
              <a:defRPr/>
            </a:pPr>
            <a:r>
              <a:rPr lang="ru-RU" sz="3200" dirty="0"/>
              <a:t>Общий план </a:t>
            </a:r>
            <a:r>
              <a:rPr lang="ru-RU" sz="3200" dirty="0" smtClean="0"/>
              <a:t>работы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Образовательная составляющая</a:t>
            </a:r>
            <a:endParaRPr lang="ru-RU" sz="32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1813607"/>
              </p:ext>
            </p:extLst>
          </p:nvPr>
        </p:nvGraphicFramePr>
        <p:xfrm>
          <a:off x="251520" y="1268760"/>
          <a:ext cx="8712968" cy="537778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484715"/>
                <a:gridCol w="837526"/>
                <a:gridCol w="837526"/>
                <a:gridCol w="718481"/>
                <a:gridCol w="838370"/>
                <a:gridCol w="836681"/>
                <a:gridCol w="935532"/>
                <a:gridCol w="1224137"/>
              </a:tblGrid>
              <a:tr h="1426720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Перечень работ индивидуального учебного плана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аудиторной нагрузки на освоение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самостоятельной нагрузки на освоение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на контроль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Итого трудоемкость, часы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Итого трудоемкость, ЗЕТ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Форма аттестации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Срок прохождения аттестации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</a:tr>
              <a:tr h="144067">
                <a:tc gridSpan="8">
                  <a:txBody>
                    <a:bodyPr/>
                    <a:lstStyle/>
                    <a:p>
                      <a:pPr marR="21590" algn="ctr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1 семестр 1 года обучения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067">
                <a:tc gridSpan="8"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Б1.Б Базовая часть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Б1.Б.1 История и философия науки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36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18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54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1,5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Зачет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 dirty="0" smtClean="0">
                          <a:effectLst/>
                        </a:rPr>
                        <a:t>Декабрь </a:t>
                      </a:r>
                      <a:r>
                        <a:rPr lang="ru-RU" sz="1100" dirty="0">
                          <a:effectLst/>
                        </a:rPr>
                        <a:t>2016 г.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</a:tr>
              <a:tr h="288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Б1.Б.2 Иностранный язык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54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18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72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Зачет 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Декабрь 2016 г.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</a:tr>
              <a:tr h="144067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Б1.В Вариативная часть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067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Б1.В.ОД Обязательные дисциплины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52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Б1.В.ОД.2 Культура научно-педагогической деятельности преподавателя вуза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24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48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72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Зачет с оценкой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Январь 2017 г.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</a:tr>
              <a:tr h="144067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Б3 Научные исследования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132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Научные исследования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846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23,5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Зачет с оценкой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Декабрь 2016 г.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</a:tr>
              <a:tr h="144067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ФТД Факультативы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3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solidFill>
                            <a:srgbClr val="BF112A"/>
                          </a:solidFill>
                          <a:effectLst/>
                        </a:rPr>
                        <a:t>ФТД.1 Библиографические информационные наукоемкие ресурсы (выбирается по желанию)</a:t>
                      </a:r>
                      <a:endParaRPr lang="ru-RU" sz="1100" dirty="0">
                        <a:solidFill>
                          <a:srgbClr val="BF112A"/>
                        </a:solidFill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36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36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Зачет 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Январь 2017 г.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</a:tr>
              <a:tr h="288132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Итого за полугодие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1044 (1080)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29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(30)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563910"/>
          </a:xfrm>
        </p:spPr>
        <p:txBody>
          <a:bodyPr/>
          <a:lstStyle/>
          <a:p>
            <a:pPr algn="ctr"/>
            <a:r>
              <a:rPr lang="ru-RU" sz="3200" dirty="0"/>
              <a:t>2 семестр 1 </a:t>
            </a:r>
            <a:r>
              <a:rPr lang="ru-RU" sz="3200" dirty="0" smtClean="0"/>
              <a:t>год </a:t>
            </a:r>
            <a:r>
              <a:rPr lang="ru-RU" sz="3200" dirty="0"/>
              <a:t>обучения</a:t>
            </a:r>
            <a:r>
              <a:rPr lang="ru-RU" sz="5400" dirty="0">
                <a:latin typeface="Times New Roman"/>
              </a:rPr>
              <a:t/>
            </a:r>
            <a:br>
              <a:rPr lang="ru-RU" sz="5400" dirty="0">
                <a:latin typeface="Times New Roman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5283287"/>
              </p:ext>
            </p:extLst>
          </p:nvPr>
        </p:nvGraphicFramePr>
        <p:xfrm>
          <a:off x="251520" y="908720"/>
          <a:ext cx="8352926" cy="577593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077634"/>
                <a:gridCol w="709379"/>
                <a:gridCol w="709379"/>
                <a:gridCol w="608550"/>
                <a:gridCol w="710094"/>
                <a:gridCol w="708664"/>
                <a:gridCol w="1014012"/>
                <a:gridCol w="815214"/>
              </a:tblGrid>
              <a:tr h="1920213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Перечень работ индивидуального учебного плана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аудиторной нагрузки на освоение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самостоятельной нагрузки на освоение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на контроль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Итого трудоемкость, часы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Итого трудоемкость, ЗЕТ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Форма аттестации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Срок прохождения аттестации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</a:tr>
              <a:tr h="1745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</a:rPr>
                        <a:t>Б1.Б Базовая часть</a:t>
                      </a:r>
                      <a:endParaRPr lang="ru-RU" sz="1100" dirty="0" smtClean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349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Б1.Б.1 История и философия науки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36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8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46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90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2,5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Кандидатский экзамен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Июнь 2017 г.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349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Б1.Б.2 Иностранный язык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54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8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46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108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Кандидатский экзамен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Июнь 2017 г.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174565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Б1.В Вариативная часть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565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Б1.В.ОД Обязательные дисциплины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3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Б1.В.ОД.1 Основы научных исследований и представления их результатов в информационном пространстве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38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70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108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Зачет с оценкой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Май 2017 г.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174565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Б1.В.ДВ Дисциплины по выбору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3695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100" dirty="0">
                          <a:solidFill>
                            <a:srgbClr val="BF112A"/>
                          </a:solidFill>
                          <a:effectLst/>
                        </a:rPr>
                        <a:t>Б1.Б.ДВ 3 (название дисциплины выбрать из учебного плана)</a:t>
                      </a:r>
                      <a:endParaRPr lang="ru-RU" sz="1100" dirty="0">
                        <a:solidFill>
                          <a:srgbClr val="BF112A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36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36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72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Зачет 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Март/ Май 2017 г.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174565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Б3 Научные исследования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9130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Научные исследования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738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20,5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Зачет с оценкой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Май 2017 г.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174565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Итого за 2 семестр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1116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31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349130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Итого за первый год обучения 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2160 (2196)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60 (61)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24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563910"/>
          </a:xfrm>
        </p:spPr>
        <p:txBody>
          <a:bodyPr/>
          <a:lstStyle/>
          <a:p>
            <a:pPr algn="ctr"/>
            <a:r>
              <a:rPr lang="ru-RU" sz="3200" dirty="0" smtClean="0"/>
              <a:t>3 </a:t>
            </a:r>
            <a:r>
              <a:rPr lang="ru-RU" sz="3200" dirty="0"/>
              <a:t>семестр </a:t>
            </a:r>
            <a:r>
              <a:rPr lang="ru-RU" sz="3200" dirty="0" smtClean="0"/>
              <a:t>2 год </a:t>
            </a:r>
            <a:r>
              <a:rPr lang="ru-RU" sz="3200" dirty="0"/>
              <a:t>обучения</a:t>
            </a:r>
            <a:r>
              <a:rPr lang="ru-RU" sz="5400" dirty="0">
                <a:latin typeface="Times New Roman"/>
              </a:rPr>
              <a:t/>
            </a:r>
            <a:br>
              <a:rPr lang="ru-RU" sz="5400" dirty="0">
                <a:latin typeface="Times New Roman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1816564"/>
              </p:ext>
            </p:extLst>
          </p:nvPr>
        </p:nvGraphicFramePr>
        <p:xfrm>
          <a:off x="251520" y="908720"/>
          <a:ext cx="8352926" cy="549698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077634"/>
                <a:gridCol w="709379"/>
                <a:gridCol w="709379"/>
                <a:gridCol w="608550"/>
                <a:gridCol w="710094"/>
                <a:gridCol w="708664"/>
                <a:gridCol w="1014012"/>
                <a:gridCol w="815214"/>
              </a:tblGrid>
              <a:tr h="1920213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Перечень работ индивидуального учебного плана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аудиторной нагрузки на освоение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самостоятельной нагрузки на освоение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на контроль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Итого трудоемкость, часы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Итого трудоемкость, ЗЕТ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Форма аттестации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Срок прохождения аттестации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</a:tr>
              <a:tr h="232380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Б1.В Вариативная часть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565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Б1.В.ОД Обязательные дисциплины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565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Б1.В.ОД.4 Психологические аспекты высшего образования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32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40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72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Зачет 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Январь 2018 г.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194300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Б1.В.ДВ Дисциплины по выбору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565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100" dirty="0">
                          <a:solidFill>
                            <a:srgbClr val="BF112A"/>
                          </a:solidFill>
                          <a:effectLst/>
                        </a:rPr>
                        <a:t>Б1.В.ДВ.1 (название дисциплины выбрать из учебного плана)</a:t>
                      </a:r>
                      <a:endParaRPr lang="ru-RU" sz="1100" dirty="0">
                        <a:solidFill>
                          <a:srgbClr val="BF112A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108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108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Зачет 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Январь 2018 г.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225544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Б2 Практики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Б2.1 Педагогическая практика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36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36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Зачет 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Январь 2018 г.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225544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Б3 Научные исследования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565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Научные исследования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828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23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Зачет с оценкой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Декабрь 2017 г.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174565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 b="1">
                          <a:effectLst/>
                          <a:latin typeface="Times New Roman"/>
                        </a:rPr>
                        <a:t>ФТД Факультативы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solidFill>
                            <a:srgbClr val="BF112A"/>
                          </a:solidFill>
                          <a:effectLst/>
                          <a:latin typeface="Times New Roman"/>
                        </a:rPr>
                        <a:t>ФТД.2 Основы научной коммуникации на иностранном языке (выбирается по желанию)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Зачет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Январь 2018 г.</a:t>
                      </a:r>
                    </a:p>
                  </a:txBody>
                  <a:tcPr marL="68580" marR="68580" marT="0" marB="0"/>
                </a:tc>
              </a:tr>
              <a:tr h="174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Итого за 3 семестр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1044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(1080)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29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 (30)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40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563910"/>
          </a:xfrm>
        </p:spPr>
        <p:txBody>
          <a:bodyPr/>
          <a:lstStyle/>
          <a:p>
            <a:pPr algn="ctr"/>
            <a:r>
              <a:rPr lang="ru-RU" sz="3200" dirty="0" smtClean="0"/>
              <a:t>4 </a:t>
            </a:r>
            <a:r>
              <a:rPr lang="ru-RU" sz="3200" dirty="0"/>
              <a:t>семестр </a:t>
            </a:r>
            <a:r>
              <a:rPr lang="ru-RU" sz="3200" dirty="0" smtClean="0"/>
              <a:t>2 год </a:t>
            </a:r>
            <a:r>
              <a:rPr lang="ru-RU" sz="3200" dirty="0"/>
              <a:t>обучения</a:t>
            </a:r>
            <a:r>
              <a:rPr lang="ru-RU" sz="5400" dirty="0">
                <a:latin typeface="Times New Roman"/>
              </a:rPr>
              <a:t/>
            </a:r>
            <a:br>
              <a:rPr lang="ru-RU" sz="5400" dirty="0">
                <a:latin typeface="Times New Roman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6667979"/>
              </p:ext>
            </p:extLst>
          </p:nvPr>
        </p:nvGraphicFramePr>
        <p:xfrm>
          <a:off x="251520" y="908720"/>
          <a:ext cx="8352926" cy="511141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077634"/>
                <a:gridCol w="709379"/>
                <a:gridCol w="709379"/>
                <a:gridCol w="608550"/>
                <a:gridCol w="710094"/>
                <a:gridCol w="708664"/>
                <a:gridCol w="1014012"/>
                <a:gridCol w="815214"/>
              </a:tblGrid>
              <a:tr h="1920213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Перечень работ индивидуального учебного плана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аудиторной нагрузки на освоение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самостоятельной нагрузки на освоение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на контроль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Итого трудоемкость, часы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Итого трудоемкость, ЗЕТ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Форма аттестации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Срок прохождения аттестации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</a:tr>
              <a:tr h="232380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 b="1">
                          <a:effectLst/>
                          <a:latin typeface="Times New Roman"/>
                        </a:rPr>
                        <a:t>Б1.В Вариативная часть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565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 b="1">
                          <a:effectLst/>
                          <a:latin typeface="Times New Roman"/>
                        </a:rPr>
                        <a:t>Б1.В.ОД Обязательные дисциплины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565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Б1.В.ОД.3 Методология построения образовательного процесса в высшей школе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72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Зачет с оценкой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Июнь 2018 г.</a:t>
                      </a:r>
                    </a:p>
                  </a:txBody>
                  <a:tcPr marL="68580" marR="68580" marT="0" marB="0"/>
                </a:tc>
              </a:tr>
              <a:tr h="194300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 b="1">
                          <a:effectLst/>
                          <a:latin typeface="Times New Roman"/>
                        </a:rPr>
                        <a:t>Б1.В.ДВ Дисциплины по выбору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565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100" dirty="0">
                          <a:solidFill>
                            <a:srgbClr val="BF112A"/>
                          </a:solidFill>
                          <a:effectLst/>
                          <a:latin typeface="Times New Roman"/>
                        </a:rPr>
                        <a:t>Б1.В.ДВ.2 </a:t>
                      </a:r>
                      <a:r>
                        <a:rPr lang="ru-RU" sz="1100" i="1" dirty="0">
                          <a:solidFill>
                            <a:srgbClr val="BF112A"/>
                          </a:solidFill>
                          <a:effectLst/>
                          <a:latin typeface="Times New Roman"/>
                        </a:rPr>
                        <a:t>(название дисциплины выбрать из учебного плана)</a:t>
                      </a:r>
                      <a:endParaRPr lang="ru-RU" sz="1100" dirty="0">
                        <a:solidFill>
                          <a:srgbClr val="BF112A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108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108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Зачет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Июнь 2018 г.</a:t>
                      </a:r>
                    </a:p>
                  </a:txBody>
                  <a:tcPr marL="68580" marR="68580" marT="0" marB="0"/>
                </a:tc>
              </a:tr>
              <a:tr h="225544"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 b="1">
                          <a:effectLst/>
                          <a:latin typeface="Times New Roman"/>
                        </a:rPr>
                        <a:t>Б2 Практики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grid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0402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Б2.1 Педагогическая практика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Зачет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Июнь 2018 г.</a:t>
                      </a:r>
                    </a:p>
                  </a:txBody>
                  <a:tcPr marL="68580" marR="68580" marT="0" marB="0"/>
                </a:tc>
              </a:tr>
              <a:tr h="225544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 b="1">
                          <a:effectLst/>
                          <a:latin typeface="Times New Roman"/>
                        </a:rPr>
                        <a:t>Б3 Научные исследования</a:t>
                      </a:r>
                      <a:endParaRPr lang="ru-RU" sz="11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565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Научные исследования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900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Май 2018 г.</a:t>
                      </a:r>
                    </a:p>
                  </a:txBody>
                  <a:tcPr marL="68580" marR="68580" marT="0" marB="0"/>
                </a:tc>
              </a:tr>
              <a:tr h="174565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Итого за 4 семестр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1116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174565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Итого за второй год обучения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2160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(2196)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60 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(61)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7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563910"/>
          </a:xfrm>
        </p:spPr>
        <p:txBody>
          <a:bodyPr/>
          <a:lstStyle/>
          <a:p>
            <a:pPr algn="ctr"/>
            <a:r>
              <a:rPr lang="ru-RU" sz="3200" dirty="0" smtClean="0"/>
              <a:t>5 </a:t>
            </a:r>
            <a:r>
              <a:rPr lang="ru-RU" sz="3200" dirty="0"/>
              <a:t>семестр </a:t>
            </a:r>
            <a:r>
              <a:rPr lang="ru-RU" sz="3200" dirty="0" smtClean="0"/>
              <a:t>3 год </a:t>
            </a:r>
            <a:r>
              <a:rPr lang="ru-RU" sz="3200" dirty="0"/>
              <a:t>обучения</a:t>
            </a:r>
            <a:r>
              <a:rPr lang="ru-RU" sz="5400" dirty="0">
                <a:latin typeface="Times New Roman"/>
              </a:rPr>
              <a:t/>
            </a:r>
            <a:br>
              <a:rPr lang="ru-RU" sz="5400" dirty="0">
                <a:latin typeface="Times New Roman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0811508"/>
              </p:ext>
            </p:extLst>
          </p:nvPr>
        </p:nvGraphicFramePr>
        <p:xfrm>
          <a:off x="251520" y="908720"/>
          <a:ext cx="8352926" cy="4676337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077634"/>
                <a:gridCol w="709379"/>
                <a:gridCol w="709379"/>
                <a:gridCol w="608550"/>
                <a:gridCol w="710094"/>
                <a:gridCol w="708664"/>
                <a:gridCol w="1014012"/>
                <a:gridCol w="815214"/>
              </a:tblGrid>
              <a:tr h="1920213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Перечень работ индивидуального учебного плана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аудиторной нагрузки на освоение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самостоятельной нагрузки на освоение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на контроль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Итого трудоемкость, часы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Итого трудоемкость, ЗЕТ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Форма аттестации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Срок прохождения аттестации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</a:tr>
              <a:tr h="232380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  <a:latin typeface="Times New Roman"/>
                        </a:rPr>
                        <a:t>Б1.В Вариативная часть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565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  <a:latin typeface="Times New Roman"/>
                        </a:rPr>
                        <a:t>Б1.В.ОД Обязательные дисциплины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565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 dirty="0">
                          <a:solidFill>
                            <a:srgbClr val="BF112A"/>
                          </a:solidFill>
                          <a:effectLst/>
                          <a:latin typeface="Times New Roman"/>
                        </a:rPr>
                        <a:t>Б1.В.ОД.5 </a:t>
                      </a:r>
                      <a:r>
                        <a:rPr lang="ru-RU" sz="1200" i="1" dirty="0">
                          <a:solidFill>
                            <a:srgbClr val="BF112A"/>
                          </a:solidFill>
                          <a:effectLst/>
                          <a:latin typeface="Times New Roman"/>
                        </a:rPr>
                        <a:t>(название дисциплины выбрать из учебного плана)</a:t>
                      </a:r>
                      <a:endParaRPr lang="ru-RU" sz="1200" dirty="0">
                        <a:solidFill>
                          <a:srgbClr val="BF112A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62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72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Зачет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Январь 2019 г.</a:t>
                      </a:r>
                    </a:p>
                  </a:txBody>
                  <a:tcPr marL="68580" marR="68580" marT="0" marB="0"/>
                </a:tc>
              </a:tr>
              <a:tr h="194300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  <a:latin typeface="Times New Roman"/>
                        </a:rPr>
                        <a:t>Б2 Практики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565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Б2.1 Педагогическая практика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72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72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Зачет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Январь 2019 г.</a:t>
                      </a:r>
                    </a:p>
                  </a:txBody>
                  <a:tcPr marL="68580" marR="68580" marT="0" marB="0"/>
                </a:tc>
              </a:tr>
              <a:tr h="225544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Б2.2 Исследовательская практика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108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108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Зачет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Январь 2019 г.</a:t>
                      </a:r>
                    </a:p>
                  </a:txBody>
                  <a:tcPr marL="68580" marR="68580" marT="0" marB="0"/>
                </a:tc>
              </a:tr>
              <a:tr h="200402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  <a:latin typeface="Times New Roman"/>
                        </a:rPr>
                        <a:t>Б3 Научные исследования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5544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Научные исследования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828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Зачет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Декабрь 2018 г.</a:t>
                      </a:r>
                    </a:p>
                  </a:txBody>
                  <a:tcPr marL="68580" marR="68580" marT="0" marB="0"/>
                </a:tc>
              </a:tr>
              <a:tr h="174565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Итого за 5 семестр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1080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44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/>
              <a:t>Руководство. Кадровый состав. Контактная информация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328592"/>
          </a:xfrm>
        </p:spPr>
        <p:txBody>
          <a:bodyPr>
            <a:noAutofit/>
          </a:bodyPr>
          <a:lstStyle/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400" b="1" dirty="0"/>
              <a:t>Прокофьев Андрей </a:t>
            </a:r>
            <a:r>
              <a:rPr lang="ru-RU" sz="1400" b="1" dirty="0" err="1"/>
              <a:t>Брониславович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ru-RU" sz="1400" dirty="0"/>
              <a:t>д.т.н</a:t>
            </a:r>
            <a:r>
              <a:rPr lang="ru-RU" sz="1400" dirty="0" smtClean="0"/>
              <a:t>., профессор, первый проректор - проректор </a:t>
            </a:r>
            <a:r>
              <a:rPr lang="ru-RU" sz="1400" dirty="0"/>
              <a:t>по науке и инновациям</a:t>
            </a: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400" b="1" dirty="0" smtClean="0"/>
              <a:t>Гаврилов </a:t>
            </a:r>
            <a:r>
              <a:rPr lang="ru-RU" sz="1400" b="1" dirty="0"/>
              <a:t>Андрей Вадимович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ru-RU" sz="1400" dirty="0" err="1"/>
              <a:t>к.ф.-</a:t>
            </a:r>
            <a:r>
              <a:rPr lang="ru-RU" sz="1400" dirty="0" err="1" smtClean="0"/>
              <a:t>м.н</a:t>
            </a:r>
            <a:r>
              <a:rPr lang="ru-RU" sz="1400" dirty="0" smtClean="0"/>
              <a:t>, доцент, </a:t>
            </a:r>
            <a:r>
              <a:rPr lang="ru-RU" sz="1400" dirty="0"/>
              <a:t>начальник управления подготовки научных кадров</a:t>
            </a: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400" b="1" dirty="0" smtClean="0"/>
              <a:t>Еськина Елена </a:t>
            </a:r>
            <a:r>
              <a:rPr lang="ru-RU" sz="1400" b="1" dirty="0"/>
              <a:t>Владимировна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ru-RU" sz="1400" dirty="0"/>
              <a:t>начальник отдела аспирантуры и докторантуры</a:t>
            </a:r>
            <a:br>
              <a:rPr lang="ru-RU" sz="1400" dirty="0"/>
            </a:br>
            <a:r>
              <a:rPr lang="en-US" sz="1400" dirty="0" err="1" smtClean="0"/>
              <a:t>eskinaev</a:t>
            </a:r>
            <a:r>
              <a:rPr lang="ru-RU" sz="1400" dirty="0" smtClean="0"/>
              <a:t>@ssau.ru</a:t>
            </a:r>
            <a:r>
              <a:rPr lang="ru-RU" sz="1400" dirty="0"/>
              <a:t>, тел. </a:t>
            </a:r>
            <a:r>
              <a:rPr lang="ru-RU" sz="1400" dirty="0" smtClean="0"/>
              <a:t>335-64-40</a:t>
            </a:r>
            <a:endParaRPr lang="en-US" sz="1400" dirty="0" smtClean="0"/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400" b="1" dirty="0" smtClean="0"/>
              <a:t>Круглова Людмила Анатольевна - </a:t>
            </a:r>
            <a:r>
              <a:rPr lang="ru-RU" sz="1400" dirty="0"/>
              <a:t>заместитель начальника отдела аспирантуры и </a:t>
            </a:r>
            <a:r>
              <a:rPr lang="ru-RU" sz="1400" dirty="0" smtClean="0"/>
              <a:t>докторантуры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smtClean="0"/>
              <a:t>тел.: 334-54-22</a:t>
            </a: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400" b="1" dirty="0" smtClean="0"/>
              <a:t>Чурина Юлия Владимировна </a:t>
            </a:r>
            <a:r>
              <a:rPr lang="ru-RU" sz="1400" dirty="0" smtClean="0"/>
              <a:t>-  </a:t>
            </a:r>
            <a:r>
              <a:rPr lang="ru-RU" sz="1400" dirty="0"/>
              <a:t>ведущий специалист по учебно-методической работе отдела аспирантуры и докторантуры</a:t>
            </a:r>
            <a:br>
              <a:rPr lang="ru-RU" sz="1400" dirty="0"/>
            </a:br>
            <a:r>
              <a:rPr lang="ru-RU" sz="1400" dirty="0" smtClean="0"/>
              <a:t>Тел.: 334-54-22</a:t>
            </a: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400" b="1" dirty="0" err="1" smtClean="0"/>
              <a:t>Батракова</a:t>
            </a:r>
            <a:r>
              <a:rPr lang="ru-RU" sz="1400" b="1" dirty="0" smtClean="0"/>
              <a:t> </a:t>
            </a:r>
            <a:r>
              <a:rPr lang="ru-RU" sz="1400" b="1" dirty="0"/>
              <a:t>Ольга </a:t>
            </a:r>
            <a:r>
              <a:rPr lang="ru-RU" sz="1400" b="1" dirty="0" smtClean="0"/>
              <a:t>Вячеславовна -  </a:t>
            </a:r>
            <a:r>
              <a:rPr lang="ru-RU" sz="1400" dirty="0" smtClean="0"/>
              <a:t>инженер </a:t>
            </a:r>
            <a:r>
              <a:rPr lang="ru-RU" sz="1400" dirty="0"/>
              <a:t>отдела аспирантуры и докторантуры</a:t>
            </a:r>
            <a:br>
              <a:rPr lang="ru-RU" sz="1400" dirty="0"/>
            </a:br>
            <a:r>
              <a:rPr lang="ru-RU" sz="1400" dirty="0"/>
              <a:t>aspir@ssau.ru, тел. 267-48-78</a:t>
            </a:r>
            <a:endParaRPr lang="en-US" sz="1400" dirty="0"/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400" b="1" dirty="0" err="1" smtClean="0"/>
              <a:t>Сачук</a:t>
            </a:r>
            <a:r>
              <a:rPr lang="ru-RU" sz="1400" b="1" dirty="0" smtClean="0"/>
              <a:t> </a:t>
            </a:r>
            <a:r>
              <a:rPr lang="ru-RU" sz="1400" b="1" dirty="0"/>
              <a:t>Наталья </a:t>
            </a:r>
            <a:r>
              <a:rPr lang="ru-RU" sz="1400" b="1" dirty="0" smtClean="0"/>
              <a:t>Васильевна </a:t>
            </a:r>
            <a:r>
              <a:rPr lang="ru-RU" sz="1400" dirty="0" smtClean="0"/>
              <a:t>-  </a:t>
            </a:r>
            <a:r>
              <a:rPr lang="ru-RU" sz="1400" dirty="0" err="1"/>
              <a:t>документовед</a:t>
            </a:r>
            <a:r>
              <a:rPr lang="ru-RU" sz="1400" dirty="0"/>
              <a:t> отдела аспирантуры и докторантуры,</a:t>
            </a:r>
            <a:br>
              <a:rPr lang="ru-RU" sz="1400" dirty="0"/>
            </a:br>
            <a:r>
              <a:rPr lang="ru-RU" sz="1400" dirty="0" smtClean="0"/>
              <a:t>Тел.: </a:t>
            </a:r>
            <a:r>
              <a:rPr lang="ru-RU" sz="1400" dirty="0"/>
              <a:t>267-48-78</a:t>
            </a: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400" b="1" dirty="0">
                <a:solidFill>
                  <a:srgbClr val="FF0000"/>
                </a:solidFill>
              </a:rPr>
              <a:t>Адрес странички аспирантуры на сайте </a:t>
            </a:r>
            <a:r>
              <a:rPr lang="ru-RU" sz="1400" b="1" dirty="0" smtClean="0">
                <a:solidFill>
                  <a:srgbClr val="FF0000"/>
                </a:solidFill>
              </a:rPr>
              <a:t>Самарского университета   </a:t>
            </a:r>
            <a:r>
              <a:rPr lang="ru-RU" sz="1400" b="1" dirty="0">
                <a:solidFill>
                  <a:srgbClr val="FF0000"/>
                </a:solidFill>
              </a:rPr>
              <a:t>http://</a:t>
            </a:r>
            <a:r>
              <a:rPr lang="ru-RU" sz="1400" b="1" dirty="0" smtClean="0">
                <a:solidFill>
                  <a:srgbClr val="FF0000"/>
                </a:solidFill>
              </a:rPr>
              <a:t>ssau.ru/education/asp_doct/</a:t>
            </a: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400" b="1" dirty="0" smtClean="0">
                <a:solidFill>
                  <a:srgbClr val="FF0000"/>
                </a:solidFill>
              </a:rPr>
              <a:t>Группа в контакте  Аспиранты Самарского университета  http://vk.com/</a:t>
            </a:r>
            <a:r>
              <a:rPr lang="en-US" sz="1400" b="1" dirty="0" smtClean="0">
                <a:solidFill>
                  <a:srgbClr val="FF0000"/>
                </a:solidFill>
              </a:rPr>
              <a:t>ssau.asp 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563910"/>
          </a:xfrm>
        </p:spPr>
        <p:txBody>
          <a:bodyPr/>
          <a:lstStyle/>
          <a:p>
            <a:pPr algn="ctr"/>
            <a:r>
              <a:rPr lang="ru-RU" sz="3200" dirty="0"/>
              <a:t>6</a:t>
            </a:r>
            <a:r>
              <a:rPr lang="ru-RU" sz="3200" dirty="0" smtClean="0"/>
              <a:t> </a:t>
            </a:r>
            <a:r>
              <a:rPr lang="ru-RU" sz="3200" dirty="0"/>
              <a:t>семестр </a:t>
            </a:r>
            <a:r>
              <a:rPr lang="ru-RU" sz="3200" dirty="0" smtClean="0"/>
              <a:t>3 год </a:t>
            </a:r>
            <a:r>
              <a:rPr lang="ru-RU" sz="3200" dirty="0"/>
              <a:t>обучения</a:t>
            </a:r>
            <a:r>
              <a:rPr lang="ru-RU" sz="5400" dirty="0">
                <a:latin typeface="Times New Roman"/>
              </a:rPr>
              <a:t/>
            </a:r>
            <a:br>
              <a:rPr lang="ru-RU" sz="5400" dirty="0">
                <a:latin typeface="Times New Roman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126601"/>
              </p:ext>
            </p:extLst>
          </p:nvPr>
        </p:nvGraphicFramePr>
        <p:xfrm>
          <a:off x="251520" y="908720"/>
          <a:ext cx="8352926" cy="4658811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077634"/>
                <a:gridCol w="709379"/>
                <a:gridCol w="709379"/>
                <a:gridCol w="608550"/>
                <a:gridCol w="710094"/>
                <a:gridCol w="708664"/>
                <a:gridCol w="1014012"/>
                <a:gridCol w="815214"/>
              </a:tblGrid>
              <a:tr h="1920213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300" dirty="0">
                          <a:effectLst/>
                        </a:rPr>
                        <a:t>Перечень работ индивидуального учебного плана</a:t>
                      </a:r>
                      <a:endParaRPr lang="ru-RU" sz="13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аудиторной нагрузки на освоение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самостоятельной нагрузки на освоение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на контроль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Итого трудоемкость, часы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Итого трудоемкость, ЗЕТ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Форма аттестации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Срок прохождения аттестации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</a:tr>
              <a:tr h="232380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300" b="1">
                          <a:effectLst/>
                          <a:latin typeface="Times New Roman"/>
                        </a:rPr>
                        <a:t>Б1.В Вариативная часть</a:t>
                      </a:r>
                      <a:endParaRPr lang="ru-RU" sz="13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565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300" b="1">
                          <a:effectLst/>
                          <a:latin typeface="Times New Roman"/>
                        </a:rPr>
                        <a:t>Б1.В.ОД Обязательные дисциплины</a:t>
                      </a:r>
                      <a:endParaRPr lang="ru-RU" sz="13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565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300" dirty="0">
                          <a:solidFill>
                            <a:srgbClr val="BF112A"/>
                          </a:solidFill>
                          <a:effectLst/>
                          <a:latin typeface="Times New Roman"/>
                        </a:rPr>
                        <a:t>Б1.В.ОД.5 </a:t>
                      </a:r>
                      <a:r>
                        <a:rPr lang="ru-RU" sz="1300" i="1" dirty="0">
                          <a:solidFill>
                            <a:srgbClr val="BF112A"/>
                          </a:solidFill>
                          <a:effectLst/>
                          <a:latin typeface="Times New Roman"/>
                        </a:rPr>
                        <a:t>(название дисциплины выбрать из учебного плана)</a:t>
                      </a:r>
                      <a:endParaRPr lang="ru-RU" sz="1300" dirty="0">
                        <a:solidFill>
                          <a:srgbClr val="BF112A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Times New Roman"/>
                        </a:rPr>
                        <a:t>72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Times New Roman"/>
                        </a:rPr>
                        <a:t>Кандидатский экзамен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Times New Roman"/>
                        </a:rPr>
                        <a:t>Июнь 2019 г.</a:t>
                      </a:r>
                    </a:p>
                  </a:txBody>
                  <a:tcPr marL="68580" marR="68580" marT="0" marB="0"/>
                </a:tc>
              </a:tr>
              <a:tr h="194300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300" b="1">
                          <a:effectLst/>
                          <a:latin typeface="Times New Roman"/>
                        </a:rPr>
                        <a:t>Б2 Практики</a:t>
                      </a:r>
                      <a:endParaRPr lang="ru-RU" sz="13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565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Times New Roman"/>
                        </a:rPr>
                        <a:t>Б2.1 Педагогическая практика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Times New Roman"/>
                        </a:rPr>
                        <a:t>72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Times New Roman"/>
                        </a:rPr>
                        <a:t>72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Times New Roman"/>
                        </a:rPr>
                        <a:t>Зачет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Times New Roman"/>
                        </a:rPr>
                        <a:t>Июнь 2019 г.</a:t>
                      </a:r>
                    </a:p>
                  </a:txBody>
                  <a:tcPr marL="68580" marR="68580" marT="0" marB="0"/>
                </a:tc>
              </a:tr>
              <a:tr h="225544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300" b="1">
                          <a:effectLst/>
                          <a:latin typeface="Times New Roman"/>
                        </a:rPr>
                        <a:t>Б3 Научные исследования</a:t>
                      </a:r>
                      <a:endParaRPr lang="ru-RU" sz="13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0402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Times New Roman"/>
                        </a:rPr>
                        <a:t>Научные исследования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Times New Roman"/>
                        </a:rPr>
                        <a:t>936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Times New Roman"/>
                        </a:rPr>
                        <a:t>Зачет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Times New Roman"/>
                        </a:rPr>
                        <a:t>Июнь 2019 г.</a:t>
                      </a:r>
                    </a:p>
                  </a:txBody>
                  <a:tcPr marL="68580" marR="68580" marT="0" marB="0"/>
                </a:tc>
              </a:tr>
              <a:tr h="225544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Times New Roman"/>
                        </a:rPr>
                        <a:t>Итого за третий год обучения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Times New Roman"/>
                        </a:rPr>
                        <a:t>2160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3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174565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300" b="1" dirty="0">
                          <a:effectLst/>
                          <a:latin typeface="Times New Roman"/>
                        </a:rPr>
                        <a:t>Б1.В Вариативная часть</a:t>
                      </a:r>
                      <a:endParaRPr lang="ru-RU" sz="13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06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563910"/>
          </a:xfrm>
        </p:spPr>
        <p:txBody>
          <a:bodyPr/>
          <a:lstStyle/>
          <a:p>
            <a:pPr algn="ctr"/>
            <a:r>
              <a:rPr lang="ru-RU" sz="3200" dirty="0" smtClean="0"/>
              <a:t>4 год </a:t>
            </a:r>
            <a:r>
              <a:rPr lang="ru-RU" sz="3200" dirty="0"/>
              <a:t>обучения</a:t>
            </a:r>
            <a:r>
              <a:rPr lang="ru-RU" sz="5400" dirty="0">
                <a:latin typeface="Times New Roman"/>
              </a:rPr>
              <a:t/>
            </a:r>
            <a:br>
              <a:rPr lang="ru-RU" sz="5400" dirty="0">
                <a:latin typeface="Times New Roman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2874111"/>
              </p:ext>
            </p:extLst>
          </p:nvPr>
        </p:nvGraphicFramePr>
        <p:xfrm>
          <a:off x="251520" y="764704"/>
          <a:ext cx="8642161" cy="584891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183760"/>
                <a:gridCol w="733841"/>
                <a:gridCol w="733841"/>
                <a:gridCol w="629535"/>
                <a:gridCol w="734580"/>
                <a:gridCol w="733101"/>
                <a:gridCol w="956198"/>
                <a:gridCol w="937305"/>
              </a:tblGrid>
              <a:tr h="2098782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Перечень работ индивидуального учебного плана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аудиторной нагрузки на освоение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самостоятельной нагрузки на освоение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на контроль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Итого трудоемкость, часы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Итого трудоемкость, ЗЕТ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Форма аттестации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Срок прохождения аттестации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</a:tr>
              <a:tr h="231901">
                <a:tc gridSpan="8">
                  <a:txBody>
                    <a:bodyPr/>
                    <a:lstStyle/>
                    <a:p>
                      <a:pPr marR="21590" algn="ctr">
                        <a:lnSpc>
                          <a:spcPct val="115000"/>
                        </a:lnSpc>
                      </a:pPr>
                      <a:r>
                        <a:rPr lang="ru-RU" sz="1200" dirty="0" smtClean="0">
                          <a:effectLst/>
                        </a:rPr>
                        <a:t>7 семестр 4 год обучения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1901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Б3 Научные исследования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9756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Научные исследования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1080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30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З/О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Декабрь 2019 г.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209878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Итого за 7 семестр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1080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30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193899">
                <a:tc gridSpan="8">
                  <a:txBody>
                    <a:bodyPr/>
                    <a:lstStyle/>
                    <a:p>
                      <a:pPr marR="21590" algn="ctr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8 семестр 4 </a:t>
                      </a:r>
                      <a:r>
                        <a:rPr lang="ru-RU" sz="1200" dirty="0" smtClean="0">
                          <a:effectLst/>
                        </a:rPr>
                        <a:t>год </a:t>
                      </a:r>
                      <a:r>
                        <a:rPr lang="ru-RU" sz="1200" dirty="0">
                          <a:effectLst/>
                        </a:rPr>
                        <a:t>обучения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9878">
                <a:tc gridSpan="8"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Б3 Научные исследования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1958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Научные исследования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756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21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З/О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май 2020 г.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209878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Б4 Государственная итоговая аттестация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9756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Подготовка и сдача государственного экзамена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tabLst>
                          <a:tab pos="457200" algn="l"/>
                        </a:tabLst>
                      </a:pPr>
                      <a:r>
                        <a:rPr lang="ru-RU" sz="1200">
                          <a:effectLst/>
                        </a:rPr>
                        <a:t>108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Экзамен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Май 2020 г.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839513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Представление научного доклада об основных результатах подготовленной научно-квалификационной  работы (диссертации)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tabLst>
                          <a:tab pos="457200" algn="l"/>
                        </a:tabLst>
                      </a:pPr>
                      <a:r>
                        <a:rPr lang="ru-RU" sz="1200">
                          <a:effectLst/>
                        </a:rPr>
                        <a:t>216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Зачет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Июнь 2020 г.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209878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Итого 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tabLst>
                          <a:tab pos="457200" algn="l"/>
                        </a:tabLst>
                      </a:pPr>
                      <a:r>
                        <a:rPr lang="ru-RU" sz="1200">
                          <a:effectLst/>
                        </a:rPr>
                        <a:t>1080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30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209878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Итого за четвертый год обучения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2160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60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73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23106"/>
          </a:xfrm>
        </p:spPr>
        <p:txBody>
          <a:bodyPr/>
          <a:lstStyle/>
          <a:p>
            <a:pPr algn="ctr"/>
            <a:r>
              <a:rPr lang="ru-RU" sz="3600" dirty="0" smtClean="0"/>
              <a:t>1 год обучения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187104"/>
              </p:ext>
            </p:extLst>
          </p:nvPr>
        </p:nvGraphicFramePr>
        <p:xfrm>
          <a:off x="467544" y="1124744"/>
          <a:ext cx="8208911" cy="525657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{1FECB4D8-DB02-4DC6-A0A2-4F2EBAE1DC90}</a:tableStyleId>
              </a:tblPr>
              <a:tblGrid>
                <a:gridCol w="954038"/>
                <a:gridCol w="3085561"/>
                <a:gridCol w="928953"/>
                <a:gridCol w="1152128"/>
                <a:gridCol w="1008112"/>
                <a:gridCol w="1080119"/>
              </a:tblGrid>
              <a:tr h="233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1 год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Результаты сессии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1 семестр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2 семестр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1 семестр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2 семестр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233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Б1.Б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Базовая часть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233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Б1.Б.1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История и философия науки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З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КЭ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233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Б1.Б.2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Иностранный язык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З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КЭ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233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Б1.В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Вариативная часть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233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Б1.В.ОД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Обязательные дисциплины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733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Б1.В.ОД.1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Основы научных исследований и представления их результатов в информационном пространстве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З/О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4836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Б1.В.ОД.2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Культура научно-педагогической деятельности преподавателя вуза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З/О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233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Б1.В.ДВ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Дисциплины по выбору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4836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Б1.В.ДВ.3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(Название дисциплины выбрать из учебного плана)</a:t>
                      </a:r>
                      <a:endParaRPr lang="ru-RU" sz="1200" dirty="0">
                        <a:solidFill>
                          <a:srgbClr val="BF112A"/>
                        </a:solidFill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З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233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Б3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Научные исследования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З/О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З/О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233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ФТД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Факультативы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733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ФТД.1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Библиографические информационные наукоемкие ресурсы (выбирается по желанию)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З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483629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Результат сессии подтверждаю,  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начальник отдела аспирантуры и докторантуры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04664"/>
            <a:ext cx="8229600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dirty="0"/>
              <a:t>План работы НИР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на </a:t>
            </a:r>
            <a:r>
              <a:rPr lang="ru-RU" sz="3600" dirty="0"/>
              <a:t>1 год обучения</a:t>
            </a:r>
          </a:p>
        </p:txBody>
      </p:sp>
      <p:sp>
        <p:nvSpPr>
          <p:cNvPr id="4" name="Содержимое 3"/>
          <p:cNvSpPr txBox="1">
            <a:spLocks/>
          </p:cNvSpPr>
          <p:nvPr/>
        </p:nvSpPr>
        <p:spPr>
          <a:xfrm>
            <a:off x="323528" y="1556792"/>
            <a:ext cx="8640959" cy="5057775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Тема научного исследования.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Планируемое теоретическое и (или) экспериментальное исследование. 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Планируемое участие в конференциях.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Планируемые публикации.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Аспирант _______________                                               «______» ______________ 20__ г.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подпись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Научный руководитель    _______________                     «______» ______________ 20__ г.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подпись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Отчет по НИР.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Отчет сдается в отдел аспирантуры и докторантуры в конце 1 семестра до 30 декабря, в конце второго семестра до 30 мая. 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Аттестация аспиранта за 1 год обучения: 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Научный руководитель ___________________________________________ (Фамилия ИО) 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Подпись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Зав. кафедрой____________________________________________________  (Фамилия ИО)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Подпись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Протокол заседания кафедры от _________________ 20__ г.  № ____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Аттестацию утверждаю декан факультета/ директор института _________________________ ( Фамилия ИО)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		 Подпись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Протокол заседания совета факультета/института  от ________________ 20___ г.   № ____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dirty="0"/>
              <a:t>Критерии перевода аспиранта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на </a:t>
            </a:r>
            <a:r>
              <a:rPr lang="ru-RU" sz="3600" dirty="0"/>
              <a:t>следующий год обучения </a:t>
            </a:r>
          </a:p>
        </p:txBody>
      </p:sp>
      <p:sp>
        <p:nvSpPr>
          <p:cNvPr id="29698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496944" cy="4389437"/>
          </a:xfrm>
        </p:spPr>
        <p:txBody>
          <a:bodyPr anchor="ctr"/>
          <a:lstStyle/>
          <a:p>
            <a:pPr>
              <a:spcBef>
                <a:spcPts val="2400"/>
              </a:spcBef>
            </a:pPr>
            <a:r>
              <a:rPr lang="ru-RU" dirty="0" smtClean="0"/>
              <a:t>Выполнение всех позиций индивидуального плана аспиранта.</a:t>
            </a:r>
          </a:p>
          <a:p>
            <a:pPr>
              <a:spcBef>
                <a:spcPts val="2400"/>
              </a:spcBef>
            </a:pPr>
            <a:r>
              <a:rPr lang="ru-RU" dirty="0" smtClean="0"/>
              <a:t>Сданные зачеты и экзамены по блокам образовательных дисциплин учебного плана.</a:t>
            </a:r>
          </a:p>
          <a:p>
            <a:pPr>
              <a:spcBef>
                <a:spcPts val="2400"/>
              </a:spcBef>
            </a:pPr>
            <a:r>
              <a:rPr lang="ru-RU" dirty="0" smtClean="0"/>
              <a:t>Сданные кандидатские экзамены в сроки, соответствующие индивидуальному плану аспиранта.</a:t>
            </a:r>
          </a:p>
          <a:p>
            <a:pPr>
              <a:spcBef>
                <a:spcPts val="2400"/>
              </a:spcBef>
            </a:pPr>
            <a:r>
              <a:rPr lang="ru-RU" dirty="0" smtClean="0"/>
              <a:t>Наличие отчета о НИР с оценкой.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11138"/>
          </a:xfrm>
        </p:spPr>
        <p:txBody>
          <a:bodyPr>
            <a:noAutofit/>
          </a:bodyPr>
          <a:lstStyle/>
          <a:p>
            <a:pPr algn="ctr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3600" dirty="0"/>
              <a:t>Материалы, предоставляемые при аттестации </a:t>
            </a:r>
            <a:r>
              <a:rPr lang="ru-RU" sz="3600" dirty="0" smtClean="0"/>
              <a:t>в </a:t>
            </a:r>
            <a:r>
              <a:rPr lang="ru-RU" sz="3600" dirty="0"/>
              <a:t>отдел аспирантуры </a:t>
            </a:r>
          </a:p>
        </p:txBody>
      </p:sp>
      <p:sp>
        <p:nvSpPr>
          <p:cNvPr id="30722" name="Объект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6958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ru-RU" sz="2400" dirty="0" smtClean="0"/>
              <a:t>Первый год обучения:</a:t>
            </a:r>
          </a:p>
          <a:p>
            <a:pPr lvl="1">
              <a:lnSpc>
                <a:spcPct val="85000"/>
              </a:lnSpc>
            </a:pPr>
            <a:r>
              <a:rPr lang="ru-RU" sz="2000" dirty="0" smtClean="0"/>
              <a:t>Первая аттестация: </a:t>
            </a:r>
          </a:p>
          <a:p>
            <a:pPr lvl="2">
              <a:lnSpc>
                <a:spcPct val="85000"/>
              </a:lnSpc>
            </a:pPr>
            <a:r>
              <a:rPr lang="ru-RU" sz="1800" dirty="0" smtClean="0"/>
              <a:t>отчет о научно-исследовательской работе, утвержденный научным руководителем и заведующим кафедрой;</a:t>
            </a:r>
          </a:p>
          <a:p>
            <a:pPr lvl="2">
              <a:lnSpc>
                <a:spcPct val="85000"/>
              </a:lnSpc>
            </a:pPr>
            <a:r>
              <a:rPr lang="ru-RU" sz="1800" dirty="0" smtClean="0"/>
              <a:t>план </a:t>
            </a:r>
            <a:r>
              <a:rPr lang="ru-RU" sz="1800" dirty="0"/>
              <a:t>научно-квалификационной работы (диссертации).</a:t>
            </a:r>
          </a:p>
          <a:p>
            <a:pPr lvl="1">
              <a:lnSpc>
                <a:spcPct val="85000"/>
              </a:lnSpc>
            </a:pPr>
            <a:r>
              <a:rPr lang="ru-RU" sz="2000" dirty="0" smtClean="0"/>
              <a:t>Вторая аттестация:</a:t>
            </a:r>
          </a:p>
          <a:p>
            <a:pPr lvl="2">
              <a:lnSpc>
                <a:spcPct val="85000"/>
              </a:lnSpc>
            </a:pPr>
            <a:r>
              <a:rPr lang="ru-RU" sz="1800" dirty="0" smtClean="0"/>
              <a:t>отчет о научно-исследовательской работе, утвержденный научным руководителем и заведующим кафедрой;</a:t>
            </a:r>
          </a:p>
          <a:p>
            <a:pPr lvl="2">
              <a:lnSpc>
                <a:spcPct val="85000"/>
              </a:lnSpc>
            </a:pPr>
            <a:r>
              <a:rPr lang="ru-RU" sz="1800" dirty="0" smtClean="0"/>
              <a:t>список </a:t>
            </a:r>
            <a:r>
              <a:rPr lang="ru-RU" sz="1800" dirty="0"/>
              <a:t>опубликованных работ за учебный </a:t>
            </a:r>
            <a:r>
              <a:rPr lang="ru-RU" sz="1800" dirty="0" smtClean="0"/>
              <a:t>год (не менее одной статьи, не менее двух тезисов выступлений на конференциях или семинарах);</a:t>
            </a:r>
          </a:p>
          <a:p>
            <a:pPr lvl="2">
              <a:lnSpc>
                <a:spcPct val="85000"/>
              </a:lnSpc>
            </a:pPr>
            <a:r>
              <a:rPr lang="ru-RU" sz="1800" dirty="0" smtClean="0"/>
              <a:t>утвержденный на заседании кафедры и совете факультета /института индивидуальный план с отметками о сданных зачетах и экзаменах в соответствии с учебным планом.</a:t>
            </a:r>
          </a:p>
          <a:p>
            <a:pPr lvl="2">
              <a:lnSpc>
                <a:spcPct val="85000"/>
              </a:lnSpc>
            </a:pPr>
            <a:endParaRPr lang="ru-RU" sz="1800" dirty="0"/>
          </a:p>
          <a:p>
            <a:pPr lvl="2">
              <a:lnSpc>
                <a:spcPct val="85000"/>
              </a:lnSpc>
            </a:pPr>
            <a:endParaRPr lang="ru-RU" sz="1800" dirty="0" smtClean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115616" y="2852936"/>
            <a:ext cx="6408712" cy="28803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579090"/>
          </a:xfrm>
        </p:spPr>
        <p:txBody>
          <a:bodyPr/>
          <a:lstStyle/>
          <a:p>
            <a:pPr algn="ctr"/>
            <a:r>
              <a:rPr lang="ru-RU" sz="3600" dirty="0" smtClean="0"/>
              <a:t>Группы аспирантов 1 год обучения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911824"/>
          </a:xfrm>
        </p:spPr>
        <p:txBody>
          <a:bodyPr/>
          <a:lstStyle/>
          <a:p>
            <a:r>
              <a:rPr lang="ru-RU" b="1" dirty="0"/>
              <a:t>А 101 (направление 01.06.01)</a:t>
            </a:r>
            <a:endParaRPr lang="ru-RU" dirty="0"/>
          </a:p>
          <a:p>
            <a:r>
              <a:rPr lang="ru-RU" b="1" dirty="0"/>
              <a:t>А 102 (направление 03.06.01)</a:t>
            </a:r>
            <a:endParaRPr lang="ru-RU" dirty="0"/>
          </a:p>
          <a:p>
            <a:r>
              <a:rPr lang="ru-RU" dirty="0"/>
              <a:t> </a:t>
            </a:r>
            <a:r>
              <a:rPr lang="ru-RU" b="1" dirty="0"/>
              <a:t>А 103 (направление 09.06.01)</a:t>
            </a:r>
            <a:endParaRPr lang="ru-RU" dirty="0"/>
          </a:p>
          <a:p>
            <a:r>
              <a:rPr lang="ru-RU" b="1" dirty="0"/>
              <a:t>А 104 (направление 24.06.01)</a:t>
            </a:r>
            <a:endParaRPr lang="ru-RU" dirty="0"/>
          </a:p>
          <a:p>
            <a:r>
              <a:rPr lang="ru-RU" b="1" dirty="0"/>
              <a:t>А 105 (направления 11.06.01, 12.06.01, 15.06.01, 22.06.01, 27.06.01)</a:t>
            </a:r>
            <a:endParaRPr lang="ru-RU" dirty="0"/>
          </a:p>
          <a:p>
            <a:r>
              <a:rPr lang="ru-RU" b="1" dirty="0" smtClean="0"/>
              <a:t>А </a:t>
            </a:r>
            <a:r>
              <a:rPr lang="ru-RU" b="1" dirty="0"/>
              <a:t>106 (направления 04.06.01, 06.06.01</a:t>
            </a:r>
            <a:r>
              <a:rPr lang="ru-RU" b="1" dirty="0" smtClean="0"/>
              <a:t>)</a:t>
            </a:r>
          </a:p>
          <a:p>
            <a:r>
              <a:rPr lang="ru-RU" b="1" dirty="0"/>
              <a:t>А 107 (направления 37.06.01, 38.06.01, 40.06.01, 44.06.01, 45.06.01, 46.06.01, 47.06.01)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46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063874"/>
          </a:xfrm>
        </p:spPr>
        <p:txBody>
          <a:bodyPr>
            <a:normAutofit fontScale="90000"/>
          </a:bodyPr>
          <a:lstStyle/>
          <a:p>
            <a:pPr algn="ctr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4000" dirty="0"/>
              <a:t>Расписание учебных </a:t>
            </a:r>
            <a:r>
              <a:rPr lang="ru-RU" sz="4000" dirty="0" smtClean="0"/>
              <a:t>занятий для  аспирантов очной/заочной формы</a:t>
            </a:r>
            <a:r>
              <a:rPr lang="ru-RU" dirty="0"/>
              <a:t/>
            </a:r>
            <a:br>
              <a:rPr lang="ru-RU" dirty="0"/>
            </a:br>
            <a:r>
              <a:rPr lang="ru-RU" sz="3600" dirty="0"/>
              <a:t>Осенний семестр </a:t>
            </a:r>
            <a:r>
              <a:rPr lang="ru-RU" sz="3600" dirty="0" smtClean="0"/>
              <a:t>2016/2017 </a:t>
            </a:r>
            <a:r>
              <a:rPr lang="ru-RU" sz="3600" dirty="0"/>
              <a:t>уч. </a:t>
            </a:r>
            <a:r>
              <a:rPr lang="ru-RU" sz="3600" dirty="0" smtClean="0"/>
              <a:t>года</a:t>
            </a:r>
            <a:br>
              <a:rPr lang="ru-RU" sz="3600" dirty="0" smtClean="0"/>
            </a:br>
            <a:r>
              <a:rPr lang="ru-RU" sz="3600" dirty="0" smtClean="0"/>
              <a:t>группа А101</a:t>
            </a:r>
            <a:br>
              <a:rPr lang="ru-RU" sz="3600" dirty="0" smtClean="0"/>
            </a:br>
            <a:endParaRPr lang="ru-RU" sz="36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84762"/>
              </p:ext>
            </p:extLst>
          </p:nvPr>
        </p:nvGraphicFramePr>
        <p:xfrm>
          <a:off x="251520" y="1916832"/>
          <a:ext cx="8712966" cy="43924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{9DCAF9ED-07DC-4A11-8D7F-57B35C25682E}</a:tableStyleId>
              </a:tblPr>
              <a:tblGrid>
                <a:gridCol w="1308329"/>
                <a:gridCol w="1308329"/>
                <a:gridCol w="1247138"/>
                <a:gridCol w="1760465"/>
                <a:gridCol w="1760465"/>
                <a:gridCol w="1328240"/>
              </a:tblGrid>
              <a:tr h="317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Название дисциплины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Дата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Время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Форма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Аудитория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Преподаватель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/>
                </a:tc>
              </a:tr>
              <a:tr h="7508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История и философия науки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u="sng" dirty="0">
                          <a:effectLst/>
                        </a:rPr>
                        <a:t>Вторник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6, 20 сентября 2016, 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4, </a:t>
                      </a:r>
                      <a:r>
                        <a:rPr lang="ru-RU" sz="800" dirty="0" smtClean="0">
                          <a:effectLst/>
                        </a:rPr>
                        <a:t>18 октября </a:t>
                      </a:r>
                      <a:r>
                        <a:rPr lang="ru-RU" sz="800" dirty="0">
                          <a:effectLst/>
                        </a:rPr>
                        <a:t>2016,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1,15, 29 ноября 2016,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13, 27 декабря 2016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18.40-20.15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20.25-22.00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Лекция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Практические занятия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207-3 корпус</a:t>
                      </a:r>
                      <a:endParaRPr lang="ru-RU" sz="1000">
                        <a:effectLst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(Московское шоссе, 34)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 err="1">
                          <a:effectLst/>
                        </a:rPr>
                        <a:t>д.филос.н</a:t>
                      </a:r>
                      <a:r>
                        <a:rPr lang="ru-RU" sz="800" b="0" dirty="0">
                          <a:effectLst/>
                        </a:rPr>
                        <a:t>., зав. Кафедрой философии и истории Нестеров Александр Юрьевич</a:t>
                      </a:r>
                      <a:endParaRPr lang="ru-RU" sz="1000" b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 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 anchor="ctr"/>
                </a:tc>
              </a:tr>
              <a:tr h="867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Иностранный язык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Понедельник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Вторник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Среда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Четверг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Пятница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Суббота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17.00-18.35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Практические занятия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Кафедра иностранных языков и русского как иностранного</a:t>
                      </a:r>
                      <a:endParaRPr lang="ru-RU" sz="1000">
                        <a:effectLst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(Московское шоссе, 34,</a:t>
                      </a:r>
                      <a:endParaRPr lang="ru-RU" sz="1000">
                        <a:effectLst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 3 корпус)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По подгруппа в зависимости от уровня владения английским языком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 anchor="ctr"/>
                </a:tc>
              </a:tr>
              <a:tr h="86705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Культура научно-педагогической деятельности преподавателя вуза  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u="sng" dirty="0">
                          <a:effectLst/>
                        </a:rPr>
                        <a:t>Суббота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1, 8, 15, 22, 29 октября 2016,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5, 12, 19, 26 ноября 2016,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 декабря 2016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10.00-11.35 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Лекция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320-3 корпус</a:t>
                      </a:r>
                      <a:endParaRPr lang="ru-RU" sz="1000">
                        <a:effectLst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(Московское шоссе, 34)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 err="1">
                          <a:effectLst/>
                        </a:rPr>
                        <a:t>Д.пед.н</a:t>
                      </a:r>
                      <a:r>
                        <a:rPr lang="ru-RU" sz="800" b="0" dirty="0">
                          <a:effectLst/>
                        </a:rPr>
                        <a:t>., профессор кафедры социальных систем и права</a:t>
                      </a:r>
                      <a:endParaRPr lang="ru-RU" sz="1000" b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Резниченко Мария Геннадьевна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 anchor="ctr"/>
                </a:tc>
              </a:tr>
              <a:tr h="7225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u="sng" dirty="0">
                          <a:effectLst/>
                        </a:rPr>
                        <a:t>Суббота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15 октября 2016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___________________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22 октября 2016 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11.45-15.05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Лаб.раб. Подгруппа 1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______________________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Лаб.раб. Подгруппа 2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312-3 корпус</a:t>
                      </a:r>
                      <a:endParaRPr lang="ru-RU" sz="1000" dirty="0">
                        <a:effectLst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(Московское шоссе, 34)</a:t>
                      </a:r>
                      <a:endParaRPr lang="ru-RU" sz="1000" dirty="0">
                        <a:effectLst/>
                      </a:endParaRPr>
                    </a:p>
                    <a:p>
                      <a:pPr indent="-68580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 err="1">
                          <a:effectLst/>
                        </a:rPr>
                        <a:t>Д.пед.н</a:t>
                      </a:r>
                      <a:r>
                        <a:rPr lang="ru-RU" sz="800" b="0" dirty="0">
                          <a:effectLst/>
                        </a:rPr>
                        <a:t>., профессор кафедры социальных систем и права</a:t>
                      </a:r>
                      <a:endParaRPr lang="ru-RU" sz="1000" b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Резниченко Мария Геннадьевна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 anchor="ctr"/>
                </a:tc>
              </a:tr>
              <a:tr h="867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Факультатив Библиографические информационные наукоемкие ресурсы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с 26 сентября по 25 ноября </a:t>
                      </a:r>
                      <a:endParaRPr lang="ru-RU" sz="1000" b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(</a:t>
                      </a:r>
                      <a:r>
                        <a:rPr lang="ru-RU" sz="800" b="0" dirty="0" err="1">
                          <a:effectLst/>
                        </a:rPr>
                        <a:t>Пн</a:t>
                      </a:r>
                      <a:r>
                        <a:rPr lang="ru-RU" sz="800" b="0" dirty="0">
                          <a:effectLst/>
                        </a:rPr>
                        <a:t>, Ср, </a:t>
                      </a:r>
                      <a:r>
                        <a:rPr lang="ru-RU" sz="800" b="0" dirty="0" err="1">
                          <a:effectLst/>
                        </a:rPr>
                        <a:t>Чт</a:t>
                      </a:r>
                      <a:r>
                        <a:rPr lang="ru-RU" sz="800" b="0" dirty="0">
                          <a:effectLst/>
                        </a:rPr>
                        <a:t>, </a:t>
                      </a:r>
                      <a:r>
                        <a:rPr lang="ru-RU" sz="800" b="0" dirty="0" err="1">
                          <a:effectLst/>
                        </a:rPr>
                        <a:t>Пт</a:t>
                      </a:r>
                      <a:r>
                        <a:rPr lang="ru-RU" sz="800" b="0" dirty="0">
                          <a:effectLst/>
                        </a:rPr>
                        <a:t> по дополнительному расписанию)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18.00- 20.50 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Практические занятия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202-16 корпус</a:t>
                      </a:r>
                      <a:endParaRPr lang="ru-RU" sz="1000" b="0" dirty="0">
                        <a:effectLst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(Московское шоссе, 34)</a:t>
                      </a:r>
                      <a:endParaRPr lang="ru-RU" sz="1000" b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Заведующий отдела обслуживания литературой на иностранных языках</a:t>
                      </a:r>
                      <a:endParaRPr lang="ru-RU" sz="1000" b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Кораблёва Светлана Игоревна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639" marR="57639" marT="0" marB="0"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063874"/>
          </a:xfrm>
        </p:spPr>
        <p:txBody>
          <a:bodyPr>
            <a:normAutofit fontScale="90000"/>
          </a:bodyPr>
          <a:lstStyle/>
          <a:p>
            <a:pPr algn="ctr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4000" dirty="0"/>
              <a:t>Расписание учебных </a:t>
            </a:r>
            <a:r>
              <a:rPr lang="ru-RU" sz="4000" dirty="0" smtClean="0"/>
              <a:t>занятий для  аспирантов очной/заочной формы</a:t>
            </a:r>
            <a:r>
              <a:rPr lang="ru-RU" dirty="0"/>
              <a:t/>
            </a:r>
            <a:br>
              <a:rPr lang="ru-RU" dirty="0"/>
            </a:br>
            <a:r>
              <a:rPr lang="ru-RU" sz="3600" dirty="0"/>
              <a:t>Осенний семестр </a:t>
            </a:r>
            <a:r>
              <a:rPr lang="ru-RU" sz="3600" dirty="0" smtClean="0"/>
              <a:t>2016/2017 </a:t>
            </a:r>
            <a:r>
              <a:rPr lang="ru-RU" sz="3600" dirty="0"/>
              <a:t>уч. </a:t>
            </a:r>
            <a:r>
              <a:rPr lang="ru-RU" sz="3600" dirty="0" smtClean="0"/>
              <a:t>года</a:t>
            </a:r>
            <a:br>
              <a:rPr lang="ru-RU" sz="3600" dirty="0" smtClean="0"/>
            </a:br>
            <a:r>
              <a:rPr lang="ru-RU" sz="3600" dirty="0" smtClean="0"/>
              <a:t>группа А102</a:t>
            </a:r>
            <a:br>
              <a:rPr lang="ru-RU" sz="3600" dirty="0" smtClean="0"/>
            </a:br>
            <a:endParaRPr lang="ru-RU" sz="36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638605"/>
              </p:ext>
            </p:extLst>
          </p:nvPr>
        </p:nvGraphicFramePr>
        <p:xfrm>
          <a:off x="251519" y="1988839"/>
          <a:ext cx="8651304" cy="455430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{9DCAF9ED-07DC-4A11-8D7F-57B35C25682E}</a:tableStyleId>
              </a:tblPr>
              <a:tblGrid>
                <a:gridCol w="1357086"/>
                <a:gridCol w="1357086"/>
                <a:gridCol w="1214606"/>
                <a:gridCol w="1714461"/>
                <a:gridCol w="1714461"/>
                <a:gridCol w="1293604"/>
              </a:tblGrid>
              <a:tr h="3472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Название дисциплины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Дата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Время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Форма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Аудитория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Преподаватель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/>
                </a:tc>
              </a:tr>
              <a:tr h="8220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История и философия науки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u="sng" dirty="0">
                          <a:effectLst/>
                        </a:rPr>
                        <a:t>Вторник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6, 20 сентября 2016, 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4, </a:t>
                      </a:r>
                      <a:r>
                        <a:rPr lang="ru-RU" sz="800" dirty="0" smtClean="0">
                          <a:effectLst/>
                        </a:rPr>
                        <a:t>18 октября </a:t>
                      </a:r>
                      <a:r>
                        <a:rPr lang="ru-RU" sz="800" dirty="0">
                          <a:effectLst/>
                        </a:rPr>
                        <a:t>2016,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1,15, 29 ноября 2016,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13, 27 декабря 2016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18.40-20.15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20.25-22.00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Лекция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Практические занятия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207-3 корпус</a:t>
                      </a:r>
                      <a:endParaRPr lang="ru-RU" sz="1000">
                        <a:effectLst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(Московское шоссе, 34)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 err="1">
                          <a:effectLst/>
                        </a:rPr>
                        <a:t>д.филос.н</a:t>
                      </a:r>
                      <a:r>
                        <a:rPr lang="ru-RU" sz="800" b="0" dirty="0">
                          <a:effectLst/>
                        </a:rPr>
                        <a:t>., профессор Нестеров Александр Юрьевич</a:t>
                      </a:r>
                      <a:endParaRPr lang="ru-RU" sz="1000" b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 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 anchor="ctr"/>
                </a:tc>
              </a:tr>
              <a:tr h="947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Иностранный язык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Понедельник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Вторник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Среда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Четверг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Пятница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Суббота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17.00-18.35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Практические занятия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Кафедра иностранных языков и русского как иностранного</a:t>
                      </a:r>
                      <a:endParaRPr lang="ru-RU" sz="1000">
                        <a:effectLst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(Московское шоссе, 34,</a:t>
                      </a:r>
                      <a:endParaRPr lang="ru-RU" sz="1000">
                        <a:effectLst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 3 корпус)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По подгруппа в зависимости от уровня владения английским языком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 anchor="ctr"/>
                </a:tc>
              </a:tr>
              <a:tr h="78919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Культура научно-педагогической деятельности преподавателя вуза  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u="sng">
                          <a:effectLst/>
                        </a:rPr>
                        <a:t>Суббота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1, 8, 15, 22, 29 октября 2016,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5, 12, 19, 26 ноября 2016,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 декабря 2016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10.00-11.35 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Лекция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320-3 корпус</a:t>
                      </a:r>
                      <a:endParaRPr lang="ru-RU" sz="1000">
                        <a:effectLst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(Московское шоссе, 34)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 err="1">
                          <a:effectLst/>
                        </a:rPr>
                        <a:t>Д.пед.н</a:t>
                      </a:r>
                      <a:r>
                        <a:rPr lang="ru-RU" sz="800" b="0" dirty="0">
                          <a:effectLst/>
                        </a:rPr>
                        <a:t>., профессор</a:t>
                      </a:r>
                      <a:endParaRPr lang="ru-RU" sz="1000" b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Резниченко Мария Геннадьевна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 anchor="ctr"/>
                </a:tc>
              </a:tr>
              <a:tr h="7017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u="sng">
                          <a:effectLst/>
                        </a:rPr>
                        <a:t>Суббота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29 октября 2016 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 ноября  2016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11.45-15.05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Лаб.раб. Подгруппа 1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Лаб.раб. Подгруппа 2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312-3 корпус</a:t>
                      </a:r>
                      <a:endParaRPr lang="ru-RU" sz="1000" dirty="0">
                        <a:effectLst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(Московское шоссе, 34)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 err="1">
                          <a:effectLst/>
                        </a:rPr>
                        <a:t>Д.пед.н</a:t>
                      </a:r>
                      <a:r>
                        <a:rPr lang="ru-RU" sz="800" b="0" dirty="0">
                          <a:effectLst/>
                        </a:rPr>
                        <a:t>., профессор</a:t>
                      </a:r>
                      <a:endParaRPr lang="ru-RU" sz="1000" b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Резниченко Мария Геннадьевна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 anchor="ctr"/>
                </a:tc>
              </a:tr>
              <a:tr h="947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Факультатив Библиографи-ческие информацион-ные наукоемкие ресурсы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>
                          <a:effectLst/>
                        </a:rPr>
                        <a:t>с 26 сентября по 25 ноября </a:t>
                      </a:r>
                      <a:endParaRPr lang="ru-RU" sz="1000" b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>
                          <a:effectLst/>
                        </a:rPr>
                        <a:t>(Пн, Ср, Чт, Пт по дополнительному расписанию)</a:t>
                      </a:r>
                      <a:endParaRPr lang="ru-RU" sz="1000" b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>
                          <a:effectLst/>
                        </a:rPr>
                        <a:t>18.00- 20.50 </a:t>
                      </a:r>
                      <a:endParaRPr lang="ru-RU" sz="1000" b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>
                          <a:effectLst/>
                        </a:rPr>
                        <a:t>Практические занятия</a:t>
                      </a:r>
                      <a:endParaRPr lang="ru-RU" sz="1000" b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202-16 корпус</a:t>
                      </a:r>
                      <a:endParaRPr lang="ru-RU" sz="1000" b="0" dirty="0">
                        <a:effectLst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(Московское шоссе, 34)</a:t>
                      </a:r>
                      <a:endParaRPr lang="ru-RU" sz="1000" b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Заведующий отдела обслуживания литературой на иностранных языках</a:t>
                      </a:r>
                      <a:endParaRPr lang="ru-RU" sz="1000" b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Кораблёва Светлана Игоревна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305" marR="57305" marT="0" marB="0" anchor="ctr"/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93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4000" dirty="0"/>
              <a:t>Расписание учебных </a:t>
            </a:r>
            <a:r>
              <a:rPr lang="ru-RU" sz="4000" dirty="0" smtClean="0"/>
              <a:t>занятий для  аспирантов очной/заочной формы</a:t>
            </a:r>
            <a:r>
              <a:rPr lang="ru-RU" dirty="0"/>
              <a:t/>
            </a:r>
            <a:br>
              <a:rPr lang="ru-RU" dirty="0"/>
            </a:br>
            <a:r>
              <a:rPr lang="ru-RU" sz="3600" dirty="0"/>
              <a:t>Осенний семестр </a:t>
            </a:r>
            <a:r>
              <a:rPr lang="ru-RU" sz="3600" dirty="0" smtClean="0"/>
              <a:t>2016/2017 </a:t>
            </a:r>
            <a:r>
              <a:rPr lang="ru-RU" sz="3600" dirty="0"/>
              <a:t>уч. </a:t>
            </a:r>
            <a:r>
              <a:rPr lang="ru-RU" sz="3600" dirty="0" smtClean="0"/>
              <a:t>года</a:t>
            </a:r>
            <a:br>
              <a:rPr lang="ru-RU" sz="3600" dirty="0" smtClean="0"/>
            </a:br>
            <a:r>
              <a:rPr lang="ru-RU" sz="3600" dirty="0" smtClean="0"/>
              <a:t>группа А103</a:t>
            </a:r>
            <a:endParaRPr lang="ru-RU" sz="36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923423"/>
              </p:ext>
            </p:extLst>
          </p:nvPr>
        </p:nvGraphicFramePr>
        <p:xfrm>
          <a:off x="251520" y="1916832"/>
          <a:ext cx="8568951" cy="460851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{9DCAF9ED-07DC-4A11-8D7F-57B35C25682E}</a:tableStyleId>
              </a:tblPr>
              <a:tblGrid>
                <a:gridCol w="1344222"/>
                <a:gridCol w="1344222"/>
                <a:gridCol w="1202874"/>
                <a:gridCol w="1698064"/>
                <a:gridCol w="1698064"/>
                <a:gridCol w="1281505"/>
              </a:tblGrid>
              <a:tr h="3364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Название дисциплины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Дата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Время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Форма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Аудитория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Преподаватель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/>
                </a:tc>
              </a:tr>
              <a:tr h="9863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История и философия науки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u="sng" dirty="0">
                          <a:effectLst/>
                        </a:rPr>
                        <a:t>Вторник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13, 27 сентября 2016, 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11, </a:t>
                      </a:r>
                      <a:r>
                        <a:rPr lang="ru-RU" sz="800" dirty="0" smtClean="0">
                          <a:effectLst/>
                        </a:rPr>
                        <a:t>25 октября </a:t>
                      </a:r>
                      <a:r>
                        <a:rPr lang="ru-RU" sz="800" dirty="0">
                          <a:effectLst/>
                        </a:rPr>
                        <a:t>2016,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 8,22 ноября 2016,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6, 20 декабря 2016,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10 января 2017 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18.40-20.15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20.25-22.00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Лекция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Практические занятия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207-3 корпус</a:t>
                      </a:r>
                      <a:endParaRPr lang="ru-RU" sz="1000">
                        <a:effectLst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(Московское шоссе, 34)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 err="1">
                          <a:effectLst/>
                        </a:rPr>
                        <a:t>д.филос.н</a:t>
                      </a:r>
                      <a:r>
                        <a:rPr lang="ru-RU" sz="800" b="0" dirty="0">
                          <a:effectLst/>
                        </a:rPr>
                        <a:t>., профессор Нестеров Александр Юрьевич</a:t>
                      </a:r>
                      <a:endParaRPr lang="ru-RU" sz="1000" b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 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 anchor="ctr"/>
                </a:tc>
              </a:tr>
              <a:tr h="9174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Иностранный язык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Понедельник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Вторник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Среда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Четверг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Пятница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Суббота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17.00-18.35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Практические занятия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Кафедра иностранных языков и русского как иностранного</a:t>
                      </a:r>
                      <a:endParaRPr lang="ru-RU" sz="1000">
                        <a:effectLst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(Московское шоссе, 34,</a:t>
                      </a:r>
                      <a:endParaRPr lang="ru-RU" sz="1000">
                        <a:effectLst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 3 корпус)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По подгруппа в зависимости от уровня владения английским языком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 anchor="ctr"/>
                </a:tc>
              </a:tr>
              <a:tr h="76458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Культура научно-педагогической деятельности преподавателя вуза  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u="sng">
                          <a:effectLst/>
                        </a:rPr>
                        <a:t>Суббота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1, 8, 15, 22, 29 октября 2016,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5, 12, 19, 26 ноября 2016,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 декабря 2016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10.00-11.35 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Лекция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320-3 корпус</a:t>
                      </a:r>
                      <a:endParaRPr lang="ru-RU" sz="1000">
                        <a:effectLst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(Московское шоссе, 34)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 err="1">
                          <a:effectLst/>
                        </a:rPr>
                        <a:t>Д.пед.н</a:t>
                      </a:r>
                      <a:r>
                        <a:rPr lang="ru-RU" sz="800" b="0" dirty="0">
                          <a:effectLst/>
                        </a:rPr>
                        <a:t>., профессор</a:t>
                      </a:r>
                      <a:endParaRPr lang="ru-RU" sz="1000" b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Резниченко Мария Геннадьевна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 anchor="ctr"/>
                </a:tc>
              </a:tr>
              <a:tr h="6862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u="sng">
                          <a:effectLst/>
                        </a:rPr>
                        <a:t>Суббота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 ноября 2016 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 ноября 2016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11.45-15.05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Лаб.раб. Подгруппа 1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Лаб.раб. Подгруппа 2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312-3 корпус</a:t>
                      </a:r>
                      <a:endParaRPr lang="ru-RU" sz="1000">
                        <a:effectLst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(Московское шоссе, 34)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 err="1">
                          <a:effectLst/>
                        </a:rPr>
                        <a:t>Д.пед.н</a:t>
                      </a:r>
                      <a:r>
                        <a:rPr lang="ru-RU" sz="800" b="0" dirty="0">
                          <a:effectLst/>
                        </a:rPr>
                        <a:t>., профессор</a:t>
                      </a:r>
                      <a:endParaRPr lang="ru-RU" sz="1000" b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Резниченко Мария Геннадьевна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 anchor="ctr"/>
                </a:tc>
              </a:tr>
              <a:tr h="9174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Факультатив Библиографи-ческие информацион-ные наукоемкие ресурсы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с 26 сентября по 25 ноября </a:t>
                      </a:r>
                      <a:endParaRPr lang="ru-RU" sz="1000" b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(</a:t>
                      </a:r>
                      <a:r>
                        <a:rPr lang="ru-RU" sz="800" b="0" dirty="0" err="1">
                          <a:effectLst/>
                        </a:rPr>
                        <a:t>Пн</a:t>
                      </a:r>
                      <a:r>
                        <a:rPr lang="ru-RU" sz="800" b="0" dirty="0">
                          <a:effectLst/>
                        </a:rPr>
                        <a:t>, Ср, </a:t>
                      </a:r>
                      <a:r>
                        <a:rPr lang="ru-RU" sz="800" b="0" dirty="0" err="1">
                          <a:effectLst/>
                        </a:rPr>
                        <a:t>Чт</a:t>
                      </a:r>
                      <a:r>
                        <a:rPr lang="ru-RU" sz="800" b="0" dirty="0">
                          <a:effectLst/>
                        </a:rPr>
                        <a:t>, </a:t>
                      </a:r>
                      <a:r>
                        <a:rPr lang="ru-RU" sz="800" b="0" dirty="0" err="1">
                          <a:effectLst/>
                        </a:rPr>
                        <a:t>Пт</a:t>
                      </a:r>
                      <a:r>
                        <a:rPr lang="ru-RU" sz="800" b="0" dirty="0">
                          <a:effectLst/>
                        </a:rPr>
                        <a:t> по дополнительному расписанию)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18.00- 20.50 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Практические занятия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202-16 корпус</a:t>
                      </a:r>
                      <a:endParaRPr lang="ru-RU" sz="1000" b="0" dirty="0">
                        <a:effectLst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(Московское шоссе, 34)</a:t>
                      </a:r>
                      <a:endParaRPr lang="ru-RU" sz="1000" b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Заведующий отдела обслуживания литературой на иностранных языках</a:t>
                      </a:r>
                      <a:endParaRPr lang="ru-RU" sz="1000" b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Кораблёва Светлана Игоревна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83" marR="57583" marT="0" marB="0" anchor="ctr"/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56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dirty="0"/>
              <a:t>Вид странички аспирантуры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на </a:t>
            </a:r>
            <a:r>
              <a:rPr lang="ru-RU" sz="3600" dirty="0"/>
              <a:t>сайте </a:t>
            </a:r>
            <a:r>
              <a:rPr lang="ru-RU" sz="3600" dirty="0" smtClean="0"/>
              <a:t>Самарского университета</a:t>
            </a:r>
            <a:endParaRPr lang="ru-RU" sz="3600" dirty="0"/>
          </a:p>
        </p:txBody>
      </p:sp>
      <p:sp>
        <p:nvSpPr>
          <p:cNvPr id="4" name="Содержимое 5"/>
          <p:cNvSpPr>
            <a:spLocks noGrp="1"/>
          </p:cNvSpPr>
          <p:nvPr>
            <p:ph sz="quarter" idx="4294967295"/>
          </p:nvPr>
        </p:nvSpPr>
        <p:spPr>
          <a:xfrm>
            <a:off x="457200" y="1773238"/>
            <a:ext cx="8435280" cy="4679950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u="sng" dirty="0" smtClean="0">
                <a:solidFill>
                  <a:srgbClr val="FF0000"/>
                </a:solidFill>
              </a:rPr>
              <a:t>ЛЕНТА НОВОСТЕЙ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Расписание занятий 1 курса в осеннем семестре 2016-2017 уч. года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ГЛАВНАЯ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Руководство, кадровый состав, контакты</a:t>
            </a: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u="sng" dirty="0" smtClean="0">
                <a:solidFill>
                  <a:srgbClr val="FF0000"/>
                </a:solidFill>
              </a:rPr>
              <a:t>АСПИРАНТУРА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Об аспирантуре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Паспорта специальностей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Индивидуальный план аспиранта 2016 (4 года, технические, очная форма)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Учебные планы на 2016-2017 гг.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4000" dirty="0"/>
              <a:t>Расписание учебных </a:t>
            </a:r>
            <a:r>
              <a:rPr lang="ru-RU" sz="4000" dirty="0" smtClean="0"/>
              <a:t>занятий для  аспирантов очной/заочной формы</a:t>
            </a:r>
            <a:r>
              <a:rPr lang="ru-RU" dirty="0"/>
              <a:t/>
            </a:r>
            <a:br>
              <a:rPr lang="ru-RU" dirty="0"/>
            </a:br>
            <a:r>
              <a:rPr lang="ru-RU" sz="3600" dirty="0"/>
              <a:t>Осенний семестр </a:t>
            </a:r>
            <a:r>
              <a:rPr lang="ru-RU" sz="3600" dirty="0" smtClean="0"/>
              <a:t>2016/2017 </a:t>
            </a:r>
            <a:r>
              <a:rPr lang="ru-RU" sz="3600" dirty="0"/>
              <a:t>уч. </a:t>
            </a:r>
            <a:r>
              <a:rPr lang="ru-RU" sz="3600" dirty="0" smtClean="0"/>
              <a:t>года</a:t>
            </a:r>
            <a:br>
              <a:rPr lang="ru-RU" sz="3600" dirty="0" smtClean="0"/>
            </a:br>
            <a:r>
              <a:rPr lang="ru-RU" sz="3600" dirty="0" smtClean="0"/>
              <a:t>группа А104</a:t>
            </a:r>
            <a:endParaRPr lang="ru-RU" sz="36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943202"/>
              </p:ext>
            </p:extLst>
          </p:nvPr>
        </p:nvGraphicFramePr>
        <p:xfrm>
          <a:off x="251520" y="1844825"/>
          <a:ext cx="8640960" cy="475252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{9DCAF9ED-07DC-4A11-8D7F-57B35C25682E}</a:tableStyleId>
              </a:tblPr>
              <a:tblGrid>
                <a:gridCol w="1355529"/>
                <a:gridCol w="1355529"/>
                <a:gridCol w="1213138"/>
                <a:gridCol w="1712444"/>
                <a:gridCol w="1712444"/>
                <a:gridCol w="1291876"/>
              </a:tblGrid>
              <a:tr h="348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Название дисциплины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Дата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Время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Форма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Аудитория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Преподаватель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/>
                </a:tc>
              </a:tr>
              <a:tr h="10100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История и философия науки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u="sng" dirty="0">
                          <a:effectLst/>
                        </a:rPr>
                        <a:t>Вторник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13, 27 сентября 2016, 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11, </a:t>
                      </a:r>
                      <a:r>
                        <a:rPr lang="ru-RU" sz="800" dirty="0" smtClean="0">
                          <a:effectLst/>
                        </a:rPr>
                        <a:t>25 октября </a:t>
                      </a:r>
                      <a:r>
                        <a:rPr lang="ru-RU" sz="800" dirty="0">
                          <a:effectLst/>
                        </a:rPr>
                        <a:t>2016,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 8,22 ноября 2016,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6, 20 декабря 2016,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10 января 2017 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18.40-20.15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20.25-22.00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Лекция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Практические занятия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207-3 корпус</a:t>
                      </a:r>
                      <a:endParaRPr lang="ru-RU" sz="1000">
                        <a:effectLst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(Московское шоссе, 34)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 err="1">
                          <a:effectLst/>
                        </a:rPr>
                        <a:t>д.филос.н</a:t>
                      </a:r>
                      <a:r>
                        <a:rPr lang="ru-RU" sz="800" b="0" dirty="0">
                          <a:effectLst/>
                        </a:rPr>
                        <a:t>., профессор Нестеров Александр Юрьевич</a:t>
                      </a:r>
                      <a:endParaRPr lang="ru-RU" sz="1000" b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 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 anchor="ctr"/>
                </a:tc>
              </a:tr>
              <a:tr h="9499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Иностранный язык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Понедельник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Вторник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Среда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Четверг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Пятница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Суббота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17.00-18.35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Практические занятия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Кафедра иностранных языков и русского как иностранного</a:t>
                      </a:r>
                      <a:endParaRPr lang="ru-RU" sz="1000">
                        <a:effectLst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(Московское шоссе, 34,</a:t>
                      </a:r>
                      <a:endParaRPr lang="ru-RU" sz="1000">
                        <a:effectLst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 3 корпус)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По подгруппа в зависимости от уровня владения английским языком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 anchor="ctr"/>
                </a:tc>
              </a:tr>
              <a:tr h="79164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Культура научно-педагогической деятельности преподавателя вуза  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u="sng">
                          <a:effectLst/>
                        </a:rPr>
                        <a:t>Суббота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1, 8, 15, 22, 29 октября 2016,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5, 12, 19, 26 ноября 2016,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 декабря 2016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10.00-11.35 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Лекция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320-3 корпус</a:t>
                      </a:r>
                      <a:endParaRPr lang="ru-RU" sz="1000">
                        <a:effectLst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(Московское шоссе, 34)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 err="1">
                          <a:effectLst/>
                        </a:rPr>
                        <a:t>Д.пед.н</a:t>
                      </a:r>
                      <a:r>
                        <a:rPr lang="ru-RU" sz="800" b="0" dirty="0">
                          <a:effectLst/>
                        </a:rPr>
                        <a:t>., профессор</a:t>
                      </a:r>
                      <a:endParaRPr lang="ru-RU" sz="1000" b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Резниченко Мария Геннадьевна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 anchor="ctr"/>
                </a:tc>
              </a:tr>
              <a:tr h="702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u="sng">
                          <a:effectLst/>
                        </a:rPr>
                        <a:t>Суббота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26 ноября 2016 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 декабря 2016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11.45-15.05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Лаб.раб. Подгруппа 1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Лаб.раб. Подгруппа 2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312-3 корпус</a:t>
                      </a:r>
                      <a:endParaRPr lang="ru-RU" sz="1000">
                        <a:effectLst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(Московское шоссе, 34)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 err="1">
                          <a:effectLst/>
                        </a:rPr>
                        <a:t>Д.пед.н</a:t>
                      </a:r>
                      <a:r>
                        <a:rPr lang="ru-RU" sz="800" b="0" dirty="0">
                          <a:effectLst/>
                        </a:rPr>
                        <a:t>., профессор</a:t>
                      </a:r>
                      <a:endParaRPr lang="ru-RU" sz="1000" b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Резниченко Мария Геннадьевна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 anchor="ctr"/>
                </a:tc>
              </a:tr>
              <a:tr h="9499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Факультатив Библиографи-ческие информацион-ные наукоемкие ресурсы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>
                          <a:effectLst/>
                        </a:rPr>
                        <a:t>с 26 сентября по 25 ноября </a:t>
                      </a:r>
                      <a:endParaRPr lang="ru-RU" sz="1000" b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>
                          <a:effectLst/>
                        </a:rPr>
                        <a:t>(Пн, Ср, Чт, Пт по дополнительному расписанию)</a:t>
                      </a:r>
                      <a:endParaRPr lang="ru-RU" sz="1000" b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>
                          <a:effectLst/>
                        </a:rPr>
                        <a:t>18.00- 20.50 </a:t>
                      </a:r>
                      <a:endParaRPr lang="ru-RU" sz="1000" b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>
                          <a:effectLst/>
                        </a:rPr>
                        <a:t>Практические занятия</a:t>
                      </a:r>
                      <a:endParaRPr lang="ru-RU" sz="1000" b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202-16 корпус</a:t>
                      </a:r>
                      <a:endParaRPr lang="ru-RU" sz="1000" b="0" dirty="0">
                        <a:effectLst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(Московское шоссе, 34)</a:t>
                      </a:r>
                      <a:endParaRPr lang="ru-RU" sz="1000" b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Заведующий отдела обслуживания литературой на иностранных языках</a:t>
                      </a:r>
                      <a:endParaRPr lang="ru-RU" sz="1000" b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Кораблёва Светлана Игоревна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527" marR="57527" marT="0" marB="0" anchor="ctr"/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93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733344"/>
              </p:ext>
            </p:extLst>
          </p:nvPr>
        </p:nvGraphicFramePr>
        <p:xfrm>
          <a:off x="251521" y="1844825"/>
          <a:ext cx="8579295" cy="46910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{9DCAF9ED-07DC-4A11-8D7F-57B35C25682E}</a:tableStyleId>
              </a:tblPr>
              <a:tblGrid>
                <a:gridCol w="1345790"/>
                <a:gridCol w="1345790"/>
                <a:gridCol w="1204422"/>
                <a:gridCol w="1700141"/>
                <a:gridCol w="1700141"/>
                <a:gridCol w="1283011"/>
              </a:tblGrid>
              <a:tr h="3444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Название дисциплины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Дата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Время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Форма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Аудитория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Преподаватель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/>
                </a:tc>
              </a:tr>
              <a:tr h="9936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История и философия науки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u="sng" dirty="0">
                          <a:effectLst/>
                        </a:rPr>
                        <a:t>Вторник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6, 20 сентября 2016, </a:t>
                      </a:r>
                      <a:endParaRPr lang="ru-RU" sz="10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4, 18 октября 2016,</a:t>
                      </a:r>
                      <a:endParaRPr lang="ru-RU" sz="10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1,15, 29 ноября 2016,</a:t>
                      </a:r>
                      <a:endParaRPr lang="ru-RU" sz="10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13, 27 декабря 2016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18.40-20.15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20.25-22.00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Лекция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Практические занятия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207-3 корпус</a:t>
                      </a:r>
                      <a:endParaRPr lang="ru-RU" sz="1000">
                        <a:effectLst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(Московское шоссе, 34)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 err="1">
                          <a:effectLst/>
                        </a:rPr>
                        <a:t>д.филос.н</a:t>
                      </a:r>
                      <a:r>
                        <a:rPr lang="ru-RU" sz="800" b="0" dirty="0">
                          <a:effectLst/>
                        </a:rPr>
                        <a:t>., профессор Нестеров Александр Юрьевич</a:t>
                      </a:r>
                      <a:endParaRPr lang="ru-RU" sz="1000" b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 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 anchor="ctr"/>
                </a:tc>
              </a:tr>
              <a:tr h="9395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Иностранный язык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Понедельник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Вторник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Среда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Четверг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Пятница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Суббота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17.00-18.35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Практические занятия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Кафедра иностранных языков и русского как иностранного</a:t>
                      </a:r>
                      <a:endParaRPr lang="ru-RU" sz="1000">
                        <a:effectLst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(Московское шоссе, 34,</a:t>
                      </a:r>
                      <a:endParaRPr lang="ru-RU" sz="1000">
                        <a:effectLst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 3 корпус)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По подгруппа в зависимости от уровня владения английским языком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 anchor="ctr"/>
                </a:tc>
              </a:tr>
              <a:tr h="78293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Культура научно-педагогической деятельности преподавателя вуза  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u="sng">
                          <a:effectLst/>
                        </a:rPr>
                        <a:t>Суббота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1, 8, 15, 22, 29 октября 2016,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5, 12, 19, 26 ноября 2016,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 декабря 2016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10.00-11.35 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Лекция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320-3 корпус</a:t>
                      </a:r>
                      <a:endParaRPr lang="ru-RU" sz="1000">
                        <a:effectLst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(Московское шоссе, 34)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>
                          <a:effectLst/>
                        </a:rPr>
                        <a:t>Д.пед.н., профессор</a:t>
                      </a:r>
                      <a:endParaRPr lang="ru-RU" sz="1000" b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>
                          <a:effectLst/>
                        </a:rPr>
                        <a:t>Резниченко Мария Геннадьевна</a:t>
                      </a:r>
                      <a:endParaRPr lang="ru-RU" sz="1000" b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 anchor="ctr"/>
                </a:tc>
              </a:tr>
              <a:tr h="6909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u="sng">
                          <a:effectLst/>
                        </a:rPr>
                        <a:t>Суббота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 декабря 2016 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17 декабря 2016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11.45-15.05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Лаб.раб. Подгруппа 1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Лаб.раб. Подгруппа 2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312-3 корпус</a:t>
                      </a:r>
                      <a:endParaRPr lang="ru-RU" sz="1000">
                        <a:effectLst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(Московское шоссе, 34)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>
                          <a:effectLst/>
                        </a:rPr>
                        <a:t>Д.пед.н., профессор</a:t>
                      </a:r>
                      <a:endParaRPr lang="ru-RU" sz="1000" b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>
                          <a:effectLst/>
                        </a:rPr>
                        <a:t>Резниченко Мария Геннадьевна</a:t>
                      </a:r>
                      <a:endParaRPr lang="ru-RU" sz="1000" b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 anchor="ctr"/>
                </a:tc>
              </a:tr>
              <a:tr h="9395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Факультатив Библиографи-ческие информацион-ные наукоемкие ресурсы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>
                          <a:effectLst/>
                        </a:rPr>
                        <a:t>с 26 сентября по 25 ноября </a:t>
                      </a:r>
                      <a:endParaRPr lang="ru-RU" sz="1000" b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>
                          <a:effectLst/>
                        </a:rPr>
                        <a:t>(Пн, Ср, Чт, Пт по дополнительному расписанию)</a:t>
                      </a:r>
                      <a:endParaRPr lang="ru-RU" sz="1000" b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>
                          <a:effectLst/>
                        </a:rPr>
                        <a:t>18.00- 20.50 </a:t>
                      </a:r>
                      <a:endParaRPr lang="ru-RU" sz="1000" b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>
                          <a:effectLst/>
                        </a:rPr>
                        <a:t>Практические занятия</a:t>
                      </a:r>
                      <a:endParaRPr lang="ru-RU" sz="1000" b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202-16 корпус</a:t>
                      </a:r>
                      <a:endParaRPr lang="ru-RU" sz="1000" b="0" dirty="0">
                        <a:effectLst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(Московское шоссе, 34)</a:t>
                      </a:r>
                      <a:endParaRPr lang="ru-RU" sz="1000" b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Заведующий отдела обслуживания литературой на иностранных языках</a:t>
                      </a:r>
                      <a:endParaRPr lang="ru-RU" sz="1000" b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Кораблёва Светлана Игоревна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7139" marR="57139" marT="0" marB="0" anchor="ctr"/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4000" dirty="0"/>
              <a:t>Расписание учебных </a:t>
            </a:r>
            <a:r>
              <a:rPr lang="ru-RU" sz="4000" dirty="0" smtClean="0"/>
              <a:t>занятий для  аспирантов очной/заочной формы</a:t>
            </a:r>
            <a:r>
              <a:rPr lang="ru-RU" dirty="0"/>
              <a:t/>
            </a:r>
            <a:br>
              <a:rPr lang="ru-RU" dirty="0"/>
            </a:br>
            <a:r>
              <a:rPr lang="ru-RU" sz="3600" dirty="0"/>
              <a:t>Осенний семестр </a:t>
            </a:r>
            <a:r>
              <a:rPr lang="ru-RU" sz="3600" dirty="0" smtClean="0"/>
              <a:t>2016/2017 </a:t>
            </a:r>
            <a:r>
              <a:rPr lang="ru-RU" sz="3600" dirty="0"/>
              <a:t>уч. </a:t>
            </a:r>
            <a:r>
              <a:rPr lang="ru-RU" sz="3600" dirty="0" smtClean="0"/>
              <a:t>года</a:t>
            </a:r>
            <a:br>
              <a:rPr lang="ru-RU" sz="3600" dirty="0" smtClean="0"/>
            </a:br>
            <a:r>
              <a:rPr lang="ru-RU" sz="3600" dirty="0" smtClean="0"/>
              <a:t>группа А105</a:t>
            </a:r>
            <a:endParaRPr lang="ru-RU" sz="36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82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51098"/>
          </a:xfrm>
        </p:spPr>
        <p:txBody>
          <a:bodyPr/>
          <a:lstStyle/>
          <a:p>
            <a:pPr algn="ctr"/>
            <a:r>
              <a:rPr lang="ru-RU" sz="3600" dirty="0" smtClean="0"/>
              <a:t>Пояснения к расписанию</a:t>
            </a:r>
          </a:p>
        </p:txBody>
      </p:sp>
      <p:sp>
        <p:nvSpPr>
          <p:cNvPr id="33794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8589640" cy="5400600"/>
          </a:xfrm>
        </p:spPr>
        <p:txBody>
          <a:bodyPr anchor="ctr"/>
          <a:lstStyle/>
          <a:p>
            <a:pPr>
              <a:spcBef>
                <a:spcPts val="1800"/>
              </a:spcBef>
            </a:pPr>
            <a:r>
              <a:rPr lang="ru-RU" b="1" dirty="0" smtClean="0"/>
              <a:t>Занятия начнутся:</a:t>
            </a:r>
          </a:p>
          <a:p>
            <a:pPr lvl="1">
              <a:spcBef>
                <a:spcPts val="1800"/>
              </a:spcBef>
            </a:pPr>
            <a:r>
              <a:rPr lang="ru-RU" dirty="0" smtClean="0"/>
              <a:t>История и философия науки – с 6/13 сентября.</a:t>
            </a:r>
          </a:p>
          <a:p>
            <a:pPr lvl="1">
              <a:spcBef>
                <a:spcPts val="1800"/>
              </a:spcBef>
            </a:pPr>
            <a:r>
              <a:rPr lang="ru-RU" dirty="0" smtClean="0"/>
              <a:t>Культура научно педагогической деятельности преподавателя вуза – с 1 октября.</a:t>
            </a:r>
          </a:p>
          <a:p>
            <a:pPr lvl="1">
              <a:spcBef>
                <a:spcPts val="1800"/>
              </a:spcBef>
            </a:pPr>
            <a:r>
              <a:rPr lang="ru-RU" dirty="0" smtClean="0"/>
              <a:t>Библиографические наукоемкие информационные ресурсы – с 26 сентября</a:t>
            </a:r>
          </a:p>
          <a:p>
            <a:pPr marL="393700" lvl="1" indent="0" algn="just">
              <a:spcBef>
                <a:spcPts val="1800"/>
              </a:spcBef>
              <a:buNone/>
            </a:pPr>
            <a:r>
              <a:rPr lang="ru-RU" sz="2200" b="1" dirty="0" smtClean="0"/>
              <a:t>Посещение занятий аспирантами очной формы является обязательным условием обучения. В случае если это невозможно по каким-либо причинам (командировка, болезнь, семейные обстоятельства), </a:t>
            </a:r>
            <a:r>
              <a:rPr lang="ru-RU" sz="2200" b="1" dirty="0" smtClean="0">
                <a:solidFill>
                  <a:srgbClr val="BF112A"/>
                </a:solidFill>
              </a:rPr>
              <a:t>заранее</a:t>
            </a:r>
            <a:r>
              <a:rPr lang="ru-RU" sz="2200" b="1" dirty="0" smtClean="0"/>
              <a:t> предупреждайте и обговариваете с преподавателем варианты самостоятельной подготовки  по темам пропущенных занятий.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32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651098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dirty="0"/>
              <a:t>Финансовая поддержка аспиранта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911824"/>
          </a:xfrm>
        </p:spPr>
        <p:txBody>
          <a:bodyPr anchor="ctr">
            <a:normAutofit fontScale="92500" lnSpcReduction="20000"/>
          </a:bodyPr>
          <a:lstStyle/>
          <a:p>
            <a:pPr marL="274320" indent="-274320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Базовая </a:t>
            </a:r>
            <a:r>
              <a:rPr lang="ru-RU" dirty="0" smtClean="0"/>
              <a:t>стипендия</a:t>
            </a:r>
            <a:r>
              <a:rPr lang="ru-RU" sz="2400" dirty="0" smtClean="0"/>
              <a:t> </a:t>
            </a:r>
            <a:r>
              <a:rPr lang="ru-RU" sz="1700" dirty="0" smtClean="0"/>
              <a:t>(назначается аспирантам, обучающимся по очной бюджетной форме, успешно прошедшим аттестацию и сдавшим сессию на оценки «хорошо» и «отлично»).</a:t>
            </a:r>
            <a:endParaRPr lang="ru-RU" sz="1700" dirty="0"/>
          </a:p>
          <a:p>
            <a:pPr marL="274320" indent="-274320" algn="just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Повышенная стипендия Самарского университета </a:t>
            </a:r>
            <a:r>
              <a:rPr lang="ru-RU" sz="1700" dirty="0" smtClean="0"/>
              <a:t>(каждые полгода назначается </a:t>
            </a:r>
            <a:r>
              <a:rPr lang="ru-RU" sz="1700" dirty="0"/>
              <a:t>аспирантами , обучающимся по очной бюджетной форме, </a:t>
            </a:r>
            <a:r>
              <a:rPr lang="ru-RU" sz="1700" dirty="0" smtClean="0"/>
              <a:t>за особые успехи в научно-исследовательской деятельности).</a:t>
            </a:r>
          </a:p>
          <a:p>
            <a:pPr marL="274320" indent="-274320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Стипендия </a:t>
            </a:r>
            <a:r>
              <a:rPr lang="ru-RU" dirty="0"/>
              <a:t>Президента </a:t>
            </a:r>
            <a:r>
              <a:rPr lang="ru-RU" dirty="0" smtClean="0"/>
              <a:t>РФ.</a:t>
            </a:r>
            <a:endParaRPr lang="ru-RU" dirty="0"/>
          </a:p>
          <a:p>
            <a:pPr marL="274320" indent="-274320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Стипендия Правительства </a:t>
            </a:r>
            <a:r>
              <a:rPr lang="ru-RU" dirty="0" smtClean="0"/>
              <a:t>РФ.</a:t>
            </a:r>
            <a:endParaRPr lang="ru-RU" dirty="0"/>
          </a:p>
          <a:p>
            <a:pPr marL="274320" indent="-274320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Стипендия Кузнецова Н.Д</a:t>
            </a:r>
            <a:r>
              <a:rPr lang="ru-RU" dirty="0" smtClean="0"/>
              <a:t>.</a:t>
            </a:r>
            <a:endParaRPr lang="ru-RU" dirty="0"/>
          </a:p>
          <a:p>
            <a:pPr marL="274320" indent="-274320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/>
              <a:t>Грантовая</a:t>
            </a:r>
            <a:r>
              <a:rPr lang="ru-RU" dirty="0"/>
              <a:t> </a:t>
            </a:r>
            <a:r>
              <a:rPr lang="ru-RU" dirty="0" smtClean="0"/>
              <a:t>поддержка.</a:t>
            </a:r>
            <a:endParaRPr lang="ru-RU" dirty="0"/>
          </a:p>
          <a:p>
            <a:pPr marL="274320" indent="-274320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Участие в НИР, проводимых подразделениями </a:t>
            </a:r>
            <a:r>
              <a:rPr lang="ru-RU" dirty="0" smtClean="0"/>
              <a:t>университета.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33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pPr algn="ctr"/>
            <a:r>
              <a:rPr lang="ru-RU" sz="3600" dirty="0" err="1" smtClean="0">
                <a:latin typeface="Calibri" panose="020F0502020204030204" pitchFamily="34" charset="0"/>
              </a:rPr>
              <a:t>Грантовая</a:t>
            </a:r>
            <a:r>
              <a:rPr lang="ru-RU" sz="3600" dirty="0" smtClean="0">
                <a:latin typeface="Calibri" panose="020F0502020204030204" pitchFamily="34" charset="0"/>
              </a:rPr>
              <a:t> поддержка студентов и аспирантов Самарского университета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>
          <a:xfrm>
            <a:off x="179512" y="1700809"/>
            <a:ext cx="8784976" cy="496828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 dirty="0" smtClean="0"/>
              <a:t>Порядок подачи заявок и рассмотрения грантов:</a:t>
            </a:r>
          </a:p>
          <a:p>
            <a:pPr lvl="1">
              <a:lnSpc>
                <a:spcPct val="90000"/>
              </a:lnSpc>
            </a:pPr>
            <a:r>
              <a:rPr lang="ru-RU" sz="1800" dirty="0" smtClean="0"/>
              <a:t>Подача заявки по форме.</a:t>
            </a:r>
          </a:p>
          <a:p>
            <a:pPr lvl="1">
              <a:lnSpc>
                <a:spcPct val="90000"/>
              </a:lnSpc>
            </a:pPr>
            <a:r>
              <a:rPr lang="ru-RU" sz="1800" dirty="0" smtClean="0"/>
              <a:t>Рассмотрение заявок комиссией, решение комиссии утверждается приказом ректора.</a:t>
            </a:r>
          </a:p>
          <a:p>
            <a:pPr lvl="1">
              <a:lnSpc>
                <a:spcPct val="90000"/>
              </a:lnSpc>
            </a:pPr>
            <a:r>
              <a:rPr lang="ru-RU" sz="1800" dirty="0" smtClean="0"/>
              <a:t>Заключение соглашений с </a:t>
            </a:r>
            <a:r>
              <a:rPr lang="ru-RU" sz="1800" dirty="0" err="1" smtClean="0"/>
              <a:t>грантополучателями</a:t>
            </a:r>
            <a:r>
              <a:rPr lang="ru-RU" sz="1800" dirty="0" smtClean="0"/>
              <a:t> или оформление документов на командировку.</a:t>
            </a:r>
          </a:p>
          <a:p>
            <a:pPr lvl="1">
              <a:lnSpc>
                <a:spcPct val="90000"/>
              </a:lnSpc>
            </a:pPr>
            <a:r>
              <a:rPr lang="ru-RU" sz="1800" dirty="0" smtClean="0"/>
              <a:t>Выполнение работ.</a:t>
            </a:r>
          </a:p>
          <a:p>
            <a:pPr lvl="1">
              <a:lnSpc>
                <a:spcPct val="90000"/>
              </a:lnSpc>
            </a:pPr>
            <a:r>
              <a:rPr lang="ru-RU" sz="1800" dirty="0" smtClean="0"/>
              <a:t>Отчёт.</a:t>
            </a:r>
          </a:p>
          <a:p>
            <a:pPr>
              <a:lnSpc>
                <a:spcPct val="90000"/>
              </a:lnSpc>
            </a:pPr>
            <a:r>
              <a:rPr lang="ru-RU" sz="2000" dirty="0" smtClean="0"/>
              <a:t>Про что нужно помнить:</a:t>
            </a:r>
          </a:p>
          <a:p>
            <a:pPr lvl="1">
              <a:lnSpc>
                <a:spcPct val="90000"/>
              </a:lnSpc>
            </a:pPr>
            <a:r>
              <a:rPr lang="ru-RU" sz="1800" dirty="0" smtClean="0"/>
              <a:t>Комиссия собирается в среднем один раз в полтора месяца.</a:t>
            </a:r>
          </a:p>
          <a:p>
            <a:pPr lvl="1">
              <a:lnSpc>
                <a:spcPct val="90000"/>
              </a:lnSpc>
            </a:pPr>
            <a:r>
              <a:rPr lang="ru-RU" sz="1800" dirty="0" smtClean="0"/>
              <a:t>Комиссия может отказать в выделении грантов.</a:t>
            </a:r>
          </a:p>
          <a:p>
            <a:pPr lvl="1">
              <a:lnSpc>
                <a:spcPct val="90000"/>
              </a:lnSpc>
            </a:pPr>
            <a:r>
              <a:rPr lang="ru-RU" sz="1800" dirty="0" smtClean="0"/>
              <a:t>В заявке важно показывать (и по возможности подтверждать документами) пользу результатов гранта для дорожной карты Самарского университета.</a:t>
            </a:r>
          </a:p>
          <a:p>
            <a:pPr>
              <a:lnSpc>
                <a:spcPct val="90000"/>
              </a:lnSpc>
            </a:pPr>
            <a:r>
              <a:rPr lang="ru-RU" sz="2000" dirty="0" smtClean="0"/>
              <a:t>Документация по мероприятию 4.1.1</a:t>
            </a:r>
            <a:br>
              <a:rPr lang="ru-RU" sz="2000" dirty="0" smtClean="0"/>
            </a:br>
            <a:r>
              <a:rPr lang="ru-RU" sz="1800" dirty="0" smtClean="0"/>
              <a:t>http://ppk.ssau.ru/index.php/grantovaya-podderzhka-studentov-i-aspirantov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34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dirty="0" smtClean="0"/>
              <a:t>Критерии повышенной стипендии для аспирантов 1 года после 1 сессии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935163"/>
            <a:ext cx="8712968" cy="4389437"/>
          </a:xfrm>
        </p:spPr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задел по теме диссертации не менее 30 %;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не менее 3-х публикаций по теме диссертации, в том числе не менее одной статьи в изданиях, рекомендованных ВАК и/или индексируемых базам </a:t>
            </a:r>
            <a:r>
              <a:rPr lang="en-US" dirty="0" smtClean="0"/>
              <a:t>Scopus</a:t>
            </a:r>
            <a:r>
              <a:rPr lang="ru-RU" dirty="0" smtClean="0"/>
              <a:t> и/или </a:t>
            </a:r>
            <a:r>
              <a:rPr lang="en-US" dirty="0" smtClean="0"/>
              <a:t>Web of Science</a:t>
            </a:r>
            <a:r>
              <a:rPr lang="ru-RU" dirty="0" smtClean="0"/>
              <a:t> (всех имеющихся публикаций).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 smtClean="0"/>
              <a:t>	Представление за подписью зав. кафедрой и список опубликованных работ на каждого аспиранта до </a:t>
            </a:r>
            <a:r>
              <a:rPr lang="ru-RU" sz="2400" dirty="0" smtClean="0">
                <a:solidFill>
                  <a:srgbClr val="FF0000"/>
                </a:solidFill>
              </a:rPr>
              <a:t>15.01.2017</a:t>
            </a:r>
            <a:r>
              <a:rPr lang="ru-RU" sz="2400" dirty="0" smtClean="0"/>
              <a:t> г. подать в отдел аспирантуры. В списке трудов указать в какой из баз данных опубликована работа.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35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723106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dirty="0" smtClean="0"/>
              <a:t>Личный кабинет аспиранта</a:t>
            </a:r>
            <a:endParaRPr lang="ru-RU" sz="3600" dirty="0"/>
          </a:p>
        </p:txBody>
      </p:sp>
      <p:sp>
        <p:nvSpPr>
          <p:cNvPr id="36866" name="Содержимое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911824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Наличие электронного портфолио – это требование Федеральных </a:t>
            </a:r>
            <a:r>
              <a:rPr lang="ru-RU" dirty="0"/>
              <a:t>государственных образовательных </a:t>
            </a:r>
            <a:r>
              <a:rPr lang="ru-RU" dirty="0" smtClean="0"/>
              <a:t>стандартов.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Всем аспирантам необходимо:</a:t>
            </a:r>
          </a:p>
          <a:p>
            <a:pPr marL="0" indent="0" algn="just">
              <a:buNone/>
            </a:pPr>
            <a:r>
              <a:rPr lang="ru-RU" dirty="0" smtClean="0"/>
              <a:t>1) получить логины и временные пароли до </a:t>
            </a:r>
            <a:r>
              <a:rPr lang="ru-RU" dirty="0" smtClean="0">
                <a:solidFill>
                  <a:srgbClr val="BF112A"/>
                </a:solidFill>
              </a:rPr>
              <a:t>9 сентября 2016 г.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r>
              <a:rPr lang="ru-RU" dirty="0" smtClean="0"/>
              <a:t>2) зарегистрироваться на сайте</a:t>
            </a:r>
            <a:r>
              <a:rPr lang="en-US" dirty="0" smtClean="0"/>
              <a:t>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http://lk.ssau.ru/auth/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n-US" dirty="0" smtClean="0"/>
              <a:t>3) </a:t>
            </a:r>
            <a:r>
              <a:rPr lang="ru-RU" dirty="0" smtClean="0"/>
              <a:t>заполнить информацию о себе, прикрепив скан-копии публикаций, дипломов, сертификатов.</a:t>
            </a:r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36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579090"/>
          </a:xfrm>
        </p:spPr>
        <p:txBody>
          <a:bodyPr/>
          <a:lstStyle/>
          <a:p>
            <a:pPr algn="ctr"/>
            <a:r>
              <a:rPr lang="ru-RU" sz="3600" dirty="0" smtClean="0"/>
              <a:t>Тестирование по английскому языку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1"/>
            <a:ext cx="9144000" cy="505584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Для формирования групп английского языка до </a:t>
            </a:r>
            <a:r>
              <a:rPr lang="ru-RU" b="1" dirty="0" smtClean="0">
                <a:solidFill>
                  <a:srgbClr val="C00000"/>
                </a:solidFill>
              </a:rPr>
              <a:t>05.09.16 г. </a:t>
            </a:r>
            <a:r>
              <a:rPr lang="ru-RU" dirty="0"/>
              <a:t>следует пройти </a:t>
            </a:r>
            <a:r>
              <a:rPr lang="en-US" dirty="0"/>
              <a:t>online</a:t>
            </a:r>
            <a:r>
              <a:rPr lang="ru-RU" dirty="0"/>
              <a:t>-тестирование:</a:t>
            </a:r>
          </a:p>
          <a:p>
            <a:pPr marL="0" indent="0">
              <a:buNone/>
            </a:pPr>
            <a:r>
              <a:rPr lang="ru-RU" dirty="0"/>
              <a:t> </a:t>
            </a:r>
            <a:r>
              <a:rPr lang="ru-RU" dirty="0" smtClean="0"/>
              <a:t>1</a:t>
            </a:r>
            <a:r>
              <a:rPr lang="ru-RU" dirty="0"/>
              <a:t>) на </a:t>
            </a:r>
            <a:r>
              <a:rPr lang="ru-RU" dirty="0" smtClean="0"/>
              <a:t>сайте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https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//gci.ie/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/>
              <a:t>открыть </a:t>
            </a:r>
            <a:r>
              <a:rPr lang="en-US" dirty="0"/>
              <a:t>Online </a:t>
            </a:r>
            <a:r>
              <a:rPr lang="en-US" dirty="0" smtClean="0"/>
              <a:t>test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2) зарегистрироваться </a:t>
            </a:r>
            <a:r>
              <a:rPr lang="ru-RU" u="sng" dirty="0"/>
              <a:t>на свое имя, со своим адресом электронной </a:t>
            </a:r>
            <a:r>
              <a:rPr lang="ru-RU" u="sng" dirty="0" smtClean="0"/>
              <a:t>почты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3) пройти тест, получить результат на свою </a:t>
            </a:r>
            <a:r>
              <a:rPr lang="ru-RU" dirty="0" smtClean="0"/>
              <a:t>почту;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4) переслать результат Ольге Николаевне Мартыновой по адресу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mart-olga@yandex.ru</a:t>
            </a:r>
            <a:r>
              <a:rPr lang="ru-RU" dirty="0" smtClean="0"/>
              <a:t>, </a:t>
            </a:r>
            <a:r>
              <a:rPr lang="ru-RU" dirty="0"/>
              <a:t>в письме указать фамилию, имя, направление обучения (словами).</a:t>
            </a:r>
          </a:p>
          <a:p>
            <a:pPr marL="0" indent="0">
              <a:buNone/>
            </a:pPr>
            <a:r>
              <a:rPr lang="ru-RU" dirty="0"/>
              <a:t> </a:t>
            </a:r>
            <a:r>
              <a:rPr lang="ru-RU" dirty="0" smtClean="0"/>
              <a:t>Состав </a:t>
            </a:r>
            <a:r>
              <a:rPr lang="ru-RU" dirty="0"/>
              <a:t>групп с указанием преподавателя и датой первой встречи с преподавателем будет готов к </a:t>
            </a:r>
            <a:r>
              <a:rPr lang="ru-RU" b="1" dirty="0" smtClean="0">
                <a:solidFill>
                  <a:srgbClr val="C00000"/>
                </a:solidFill>
              </a:rPr>
              <a:t>15.09.16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г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endParaRPr lang="ru-RU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8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lang="ru-RU" sz="3600" dirty="0" smtClean="0">
                <a:cs typeface="Times New Roman" panose="02020603050405020304" pitchFamily="18" charset="0"/>
              </a:rPr>
              <a:t>Библиографические информационные наукоемкие ресурсы</a:t>
            </a:r>
            <a:endParaRPr lang="ru-RU" sz="3600" dirty="0"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8856984" cy="5661247"/>
          </a:xfrm>
        </p:spPr>
        <p:txBody>
          <a:bodyPr/>
          <a:lstStyle/>
          <a:p>
            <a:pPr marL="0" indent="0">
              <a:buNone/>
            </a:pPr>
            <a:r>
              <a:rPr lang="ru-RU" sz="1500" b="1" i="1" dirty="0" smtClean="0"/>
              <a:t>Продолжительность</a:t>
            </a:r>
            <a:r>
              <a:rPr lang="ru-RU" sz="1500" dirty="0" smtClean="0"/>
              <a:t> </a:t>
            </a:r>
            <a:r>
              <a:rPr lang="ru-RU" sz="1500" dirty="0"/>
              <a:t>и </a:t>
            </a:r>
            <a:r>
              <a:rPr lang="ru-RU" sz="1500" b="1" i="1" dirty="0"/>
              <a:t>форма</a:t>
            </a:r>
            <a:r>
              <a:rPr lang="ru-RU" sz="1500" dirty="0"/>
              <a:t> обучения: 36 часов лекционных </a:t>
            </a:r>
            <a:r>
              <a:rPr lang="ru-RU" sz="1500" dirty="0" smtClean="0"/>
              <a:t>тренингов.</a:t>
            </a:r>
            <a:endParaRPr lang="ru-RU" sz="1500" dirty="0"/>
          </a:p>
          <a:p>
            <a:pPr marL="0" indent="0">
              <a:buNone/>
            </a:pPr>
            <a:r>
              <a:rPr lang="ru-RU" sz="1500" b="1" dirty="0" smtClean="0"/>
              <a:t>Основные </a:t>
            </a:r>
            <a:r>
              <a:rPr lang="ru-RU" sz="1500" b="1" dirty="0"/>
              <a:t>тематические блоки</a:t>
            </a:r>
            <a:r>
              <a:rPr lang="ru-RU" sz="1500" dirty="0"/>
              <a:t>:</a:t>
            </a:r>
          </a:p>
          <a:p>
            <a:pPr lvl="0"/>
            <a:r>
              <a:rPr lang="ru-RU" sz="1500" dirty="0"/>
              <a:t>Информационные отечественные и зарубежные электронные ресурсы. Стратегия поиска, практика работы и технологии управления. </a:t>
            </a:r>
          </a:p>
          <a:p>
            <a:pPr lvl="0"/>
            <a:r>
              <a:rPr lang="ru-RU" sz="1500" dirty="0"/>
              <a:t>Аналитические методы и инструменты для оценки научно-исследовательской работы: введение в </a:t>
            </a:r>
            <a:r>
              <a:rPr lang="ru-RU" sz="1500" dirty="0" err="1"/>
              <a:t>библиометрию</a:t>
            </a:r>
            <a:r>
              <a:rPr lang="ru-RU" sz="1500" dirty="0"/>
              <a:t> и </a:t>
            </a:r>
            <a:r>
              <a:rPr lang="ru-RU" sz="1500" dirty="0" err="1"/>
              <a:t>наукометрию</a:t>
            </a:r>
            <a:r>
              <a:rPr lang="ru-RU" sz="1500" dirty="0"/>
              <a:t>.</a:t>
            </a:r>
          </a:p>
          <a:p>
            <a:pPr lvl="0"/>
            <a:r>
              <a:rPr lang="ru-RU" sz="1500" dirty="0"/>
              <a:t>Организация и управление личными знаниями с использованием информационных технологий и ресурсов.</a:t>
            </a:r>
          </a:p>
          <a:p>
            <a:pPr lvl="0"/>
            <a:r>
              <a:rPr lang="ru-RU" sz="1500" dirty="0"/>
              <a:t>Технология роста персональной публикационной активности. </a:t>
            </a:r>
          </a:p>
          <a:p>
            <a:endParaRPr lang="ru-RU" sz="1500" dirty="0"/>
          </a:p>
          <a:p>
            <a:pPr marL="0" indent="0">
              <a:buNone/>
            </a:pPr>
            <a:r>
              <a:rPr lang="ru-RU" sz="1500" b="1" dirty="0"/>
              <a:t>После прохождения курса слушатели смогут</a:t>
            </a:r>
            <a:r>
              <a:rPr lang="ru-RU" sz="1500" dirty="0"/>
              <a:t>:</a:t>
            </a:r>
          </a:p>
          <a:p>
            <a:pPr lvl="0"/>
            <a:r>
              <a:rPr lang="ru-RU" sz="1500" dirty="0" smtClean="0"/>
              <a:t> осуществлять </a:t>
            </a:r>
            <a:r>
              <a:rPr lang="ru-RU" sz="1500" dirty="0"/>
              <a:t>самостоятельный эффективный поиск научной информации;</a:t>
            </a:r>
          </a:p>
          <a:p>
            <a:pPr lvl="0"/>
            <a:r>
              <a:rPr lang="ru-RU" sz="1500" dirty="0" smtClean="0"/>
              <a:t>обработать </a:t>
            </a:r>
            <a:r>
              <a:rPr lang="ru-RU" sz="1500" dirty="0"/>
              <a:t>и сохранять результаты поиска в различных форматах электронного документа;</a:t>
            </a:r>
          </a:p>
          <a:p>
            <a:pPr lvl="0"/>
            <a:r>
              <a:rPr lang="ru-RU" sz="1500" dirty="0" smtClean="0"/>
              <a:t>создавать </a:t>
            </a:r>
            <a:r>
              <a:rPr lang="ru-RU" sz="1500" dirty="0"/>
              <a:t>списки, коллекции и БД научной библиографии по исследуемой тематике; </a:t>
            </a:r>
          </a:p>
          <a:p>
            <a:pPr lvl="0"/>
            <a:r>
              <a:rPr lang="ru-RU" sz="1500" dirty="0" smtClean="0"/>
              <a:t>организовывать  </a:t>
            </a:r>
            <a:r>
              <a:rPr lang="ru-RU" sz="1500" dirty="0"/>
              <a:t>собственное  интерактивное исследовательское пространство   в рамках Персональных профилей различных электронных ресурсов;</a:t>
            </a:r>
          </a:p>
          <a:p>
            <a:pPr lvl="0"/>
            <a:r>
              <a:rPr lang="ru-RU" sz="1500" dirty="0" smtClean="0"/>
              <a:t>использовать </a:t>
            </a:r>
            <a:r>
              <a:rPr lang="ru-RU" sz="1500" dirty="0"/>
              <a:t>информационные ресурсы в научной и образовательной работе;</a:t>
            </a:r>
          </a:p>
          <a:p>
            <a:pPr lvl="0"/>
            <a:r>
              <a:rPr lang="ru-RU" sz="1500" dirty="0" smtClean="0"/>
              <a:t>создавать  </a:t>
            </a:r>
            <a:r>
              <a:rPr lang="ru-RU" sz="1500" dirty="0"/>
              <a:t>макеты метаданных научных статей на русском и английском языках;</a:t>
            </a:r>
          </a:p>
          <a:p>
            <a:pPr lvl="0"/>
            <a:r>
              <a:rPr lang="ru-RU" sz="1500" dirty="0" smtClean="0"/>
              <a:t>подготовить  </a:t>
            </a:r>
            <a:r>
              <a:rPr lang="ru-RU" sz="1500" dirty="0"/>
              <a:t>научную статью для публикации в электронные журналы;</a:t>
            </a:r>
          </a:p>
          <a:p>
            <a:pPr lvl="0"/>
            <a:r>
              <a:rPr lang="ru-RU" sz="1500" dirty="0" smtClean="0"/>
              <a:t>формировать </a:t>
            </a:r>
            <a:r>
              <a:rPr lang="ru-RU" sz="1500" dirty="0"/>
              <a:t>персональную авторскую карьеру и наращивать результаты публикационной активности.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9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723106"/>
          </a:xfrm>
        </p:spPr>
        <p:txBody>
          <a:bodyPr/>
          <a:lstStyle/>
          <a:p>
            <a:pPr algn="ctr"/>
            <a:r>
              <a:rPr lang="ru-RU" sz="3600" dirty="0" smtClean="0"/>
              <a:t>Воинский учет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839816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      До </a:t>
            </a:r>
            <a:r>
              <a:rPr lang="ru-RU" dirty="0" smtClean="0">
                <a:solidFill>
                  <a:srgbClr val="FF0000"/>
                </a:solidFill>
              </a:rPr>
              <a:t>15 сентября  </a:t>
            </a:r>
            <a:r>
              <a:rPr lang="ru-RU" dirty="0" smtClean="0"/>
              <a:t>подойти в 210 ау. Корпуса </a:t>
            </a:r>
            <a:r>
              <a:rPr lang="ru-RU" dirty="0" err="1" smtClean="0"/>
              <a:t>мех.мата</a:t>
            </a:r>
            <a:r>
              <a:rPr lang="ru-RU" dirty="0" smtClean="0"/>
              <a:t>  (ул. Академика Павлова д.1) в Мобилизационное управление. При себе иметь: паспорт, приписное свидетельство или военный билет.</a:t>
            </a:r>
          </a:p>
          <a:p>
            <a:pPr marL="0" indent="0" algn="just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44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/>
          <p:nvPr/>
        </p:nvPicPr>
        <p:blipFill rotWithShape="1">
          <a:blip r:embed="rId2"/>
          <a:srcRect l="22276" t="28775" r="25801" b="18803"/>
          <a:stretch/>
        </p:blipFill>
        <p:spPr bwMode="auto">
          <a:xfrm>
            <a:off x="305991" y="884090"/>
            <a:ext cx="8280920" cy="59739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Блок-схема: альтернативный процесс 4"/>
          <p:cNvSpPr/>
          <p:nvPr/>
        </p:nvSpPr>
        <p:spPr>
          <a:xfrm>
            <a:off x="611560" y="4509120"/>
            <a:ext cx="3168352" cy="288032"/>
          </a:xfrm>
          <a:prstGeom prst="flowChartAlternateProcess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1560" y="2539963"/>
            <a:ext cx="5760640" cy="21602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98215" y="2755987"/>
            <a:ext cx="5760640" cy="21602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611560" y="6237312"/>
            <a:ext cx="3168352" cy="288032"/>
          </a:xfrm>
          <a:prstGeom prst="flowChartAlternateProcess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611560" y="6525344"/>
            <a:ext cx="3168352" cy="288032"/>
          </a:xfrm>
          <a:prstGeom prst="flowChartAlternateProcess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32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cs typeface="Times New Roman" pitchFamily="18" charset="0"/>
              </a:rPr>
              <a:t>Поздравляю с началом нового жизненного этапа! </a:t>
            </a:r>
            <a:br>
              <a:rPr lang="ru-RU" sz="2800" b="1" dirty="0" smtClean="0">
                <a:cs typeface="Times New Roman" pitchFamily="18" charset="0"/>
              </a:rPr>
            </a:br>
            <a:r>
              <a:rPr lang="ru-RU" sz="2800" b="1" dirty="0" smtClean="0">
                <a:cs typeface="Times New Roman" pitchFamily="18" charset="0"/>
              </a:rPr>
              <a:t>Творите, дерзайте, совершайте открытия!</a:t>
            </a:r>
            <a:endParaRPr lang="ru-RU" sz="2800" b="1" dirty="0">
              <a:cs typeface="Times New Roman" pitchFamily="18" charset="0"/>
            </a:endParaRPr>
          </a:p>
        </p:txBody>
      </p:sp>
      <p:pic>
        <p:nvPicPr>
          <p:cNvPr id="37890" name="Picture 2" descr="Обзор публикаций 04.02 - 10.02 Мир Покер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2205038"/>
            <a:ext cx="4968875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7CF268-4096-464F-85B0-D60B970C4707}" type="slidenum">
              <a:rPr lang="ru-RU" smtClean="0"/>
              <a:pPr>
                <a:defRPr/>
              </a:pPr>
              <a:t>40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6356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dirty="0" smtClean="0"/>
              <a:t>Нормативная база аспирата 2015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767262"/>
          </a:xfrm>
        </p:spPr>
        <p:txBody>
          <a:bodyPr>
            <a:normAutofit fontScale="70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Федеральный закон «Об образовании в Российской Федерации» от 29 декабря 2012 г. № 273-ФЗ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Порядок организации и осуществления образовательной деятельности по образовательным программам высшего образования - программам подготовки научно -педагогических кадров в  аспирантуре Самарского университета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Порядок  аттестации  аспирантов Самарского университета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Порядок назначения стипендии аспирантам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Положение о научном руководстве аспирантами Самарского университета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Положение о поощрении аспирантов защитивших диссертации в срок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Положение о порядке и основаниях предоставления академического отпуска аспиранту Самарского университета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4000" dirty="0"/>
              <a:t>Структура программы </a:t>
            </a:r>
            <a:r>
              <a:rPr lang="ru-RU" sz="4000" dirty="0" smtClean="0"/>
              <a:t>обучения </a:t>
            </a:r>
            <a:br>
              <a:rPr lang="ru-RU" sz="4000" dirty="0" smtClean="0"/>
            </a:br>
            <a:r>
              <a:rPr lang="ru-RU" sz="4000" dirty="0" smtClean="0"/>
              <a:t>в аспирантуре</a:t>
            </a:r>
            <a:endParaRPr lang="ru-RU" sz="4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7285765"/>
              </p:ext>
            </p:extLst>
          </p:nvPr>
        </p:nvGraphicFramePr>
        <p:xfrm>
          <a:off x="611560" y="1484784"/>
          <a:ext cx="7992888" cy="49590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478890"/>
                <a:gridCol w="2513998"/>
              </a:tblGrid>
              <a:tr h="496823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/>
                        <a:t>Наименование элемента программы </a:t>
                      </a:r>
                      <a:endParaRPr lang="ru-RU" sz="1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/>
                        <a:t>Объем</a:t>
                      </a:r>
                    </a:p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/>
                        <a:t>(в зачётных единицах)</a:t>
                      </a:r>
                      <a:endParaRPr lang="ru-RU" sz="1400" b="1" dirty="0" smtClean="0"/>
                    </a:p>
                  </a:txBody>
                  <a:tcPr anchor="ctr"/>
                </a:tc>
              </a:tr>
              <a:tr h="290938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400" dirty="0" smtClean="0"/>
                        <a:t>Блок 1 Образовательная составляющая</a:t>
                      </a:r>
                      <a:endParaRPr lang="ru-RU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endParaRPr lang="ru-RU" sz="1200" dirty="0"/>
                    </a:p>
                  </a:txBody>
                  <a:tcPr/>
                </a:tc>
              </a:tr>
              <a:tr h="2668189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u="sng" dirty="0" smtClean="0"/>
                        <a:t>Базовая часть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dirty="0" smtClean="0"/>
                        <a:t>        История и философия науки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baseline="0" dirty="0" smtClean="0"/>
                        <a:t>        </a:t>
                      </a:r>
                      <a:r>
                        <a:rPr lang="ru-RU" sz="1200" dirty="0" smtClean="0"/>
                        <a:t>Иностранный язык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u="sng" dirty="0" smtClean="0"/>
                        <a:t>Вариативная часть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u="none" dirty="0" smtClean="0"/>
                        <a:t>        </a:t>
                      </a:r>
                      <a:r>
                        <a:rPr lang="ru-RU" sz="1200" u="sng" dirty="0" smtClean="0"/>
                        <a:t>Обязательные дисциплины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dirty="0" smtClean="0"/>
                        <a:t>                Основы научных исследований и представления их результатов  в информационном пространстве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baseline="0" dirty="0" smtClean="0"/>
                        <a:t>                </a:t>
                      </a:r>
                      <a:r>
                        <a:rPr lang="ru-RU" sz="1200" dirty="0" smtClean="0"/>
                        <a:t>Культура научно-педагогической деятельности преподавателя вуза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dirty="0" smtClean="0"/>
                        <a:t>                Методология построения образовательного процесса в ВШ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dirty="0" smtClean="0"/>
                        <a:t>                Психологические аспекты высшего образования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dirty="0" smtClean="0"/>
                        <a:t>                </a:t>
                      </a:r>
                      <a:r>
                        <a:rPr lang="ru-RU" sz="1200" dirty="0" err="1" smtClean="0"/>
                        <a:t>Спецдисциплина</a:t>
                      </a:r>
                      <a:endParaRPr lang="ru-RU" sz="1200" dirty="0" smtClean="0"/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u="none" dirty="0" smtClean="0"/>
                        <a:t>        </a:t>
                      </a:r>
                      <a:r>
                        <a:rPr lang="ru-RU" sz="1200" u="sng" dirty="0" smtClean="0"/>
                        <a:t>Дисциплины по выбору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dirty="0" smtClean="0"/>
                        <a:t>                </a:t>
                      </a:r>
                      <a:r>
                        <a:rPr lang="ru-RU" sz="1200" dirty="0" err="1" smtClean="0"/>
                        <a:t>Спецдисциплина</a:t>
                      </a:r>
                      <a:r>
                        <a:rPr lang="ru-RU" sz="1200" dirty="0" smtClean="0"/>
                        <a:t> 1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dirty="0" smtClean="0"/>
                        <a:t>                </a:t>
                      </a:r>
                      <a:r>
                        <a:rPr lang="ru-RU" sz="1200" dirty="0" err="1" smtClean="0"/>
                        <a:t>Спецдисциплина</a:t>
                      </a:r>
                      <a:r>
                        <a:rPr lang="ru-RU" sz="1200" dirty="0" smtClean="0"/>
                        <a:t> 2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dirty="0" smtClean="0"/>
                        <a:t>                </a:t>
                      </a:r>
                      <a:r>
                        <a:rPr lang="ru-RU" sz="1200" dirty="0" err="1" smtClean="0"/>
                        <a:t>Спецдисциплина</a:t>
                      </a:r>
                      <a:r>
                        <a:rPr lang="ru-RU" sz="1200" dirty="0" smtClean="0"/>
                        <a:t>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/>
                        <a:t>9</a:t>
                      </a:r>
                    </a:p>
                    <a:p>
                      <a:pPr algn="ctr">
                        <a:lnSpc>
                          <a:spcPct val="95000"/>
                        </a:lnSpc>
                      </a:pPr>
                      <a:endParaRPr lang="ru-RU" sz="1200" dirty="0" smtClean="0"/>
                    </a:p>
                    <a:p>
                      <a:pPr algn="ctr">
                        <a:lnSpc>
                          <a:spcPct val="95000"/>
                        </a:lnSpc>
                      </a:pPr>
                      <a:endParaRPr lang="ru-RU" sz="1200" dirty="0" smtClean="0"/>
                    </a:p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/>
                        <a:t>12</a:t>
                      </a:r>
                      <a:endParaRPr lang="ru-RU" sz="1400" b="1" dirty="0"/>
                    </a:p>
                  </a:txBody>
                  <a:tcPr/>
                </a:tc>
              </a:tr>
              <a:tr h="290938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400" dirty="0" smtClean="0"/>
                        <a:t>Блок 2 Практики</a:t>
                      </a:r>
                      <a:endParaRPr lang="ru-RU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/>
                        <a:t>9</a:t>
                      </a:r>
                      <a:endParaRPr lang="ru-RU" sz="1400" b="1" dirty="0"/>
                    </a:p>
                  </a:txBody>
                  <a:tcPr/>
                </a:tc>
              </a:tr>
              <a:tr h="290938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400" dirty="0" smtClean="0"/>
                        <a:t>Блок 3 Научные исследования</a:t>
                      </a:r>
                      <a:endParaRPr lang="ru-RU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/>
                        <a:t>192</a:t>
                      </a:r>
                      <a:endParaRPr lang="ru-RU" sz="1400" b="1" dirty="0"/>
                    </a:p>
                  </a:txBody>
                  <a:tcPr/>
                </a:tc>
              </a:tr>
              <a:tr h="290938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400" dirty="0" smtClean="0"/>
                        <a:t>Блок 4 Государственная итоговая аттестация</a:t>
                      </a:r>
                      <a:endParaRPr lang="ru-RU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/>
                        <a:t>9</a:t>
                      </a:r>
                      <a:endParaRPr lang="ru-RU" sz="1400" b="1" dirty="0"/>
                    </a:p>
                  </a:txBody>
                  <a:tcPr/>
                </a:tc>
              </a:tr>
              <a:tr h="290938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400" b="0" dirty="0" smtClean="0"/>
                        <a:t>Факультативы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b="0" dirty="0" smtClean="0"/>
                        <a:t>2</a:t>
                      </a:r>
                      <a:endParaRPr lang="ru-RU" sz="1400" b="0" dirty="0"/>
                    </a:p>
                  </a:txBody>
                  <a:tcPr/>
                </a:tc>
              </a:tr>
              <a:tr h="290938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400" dirty="0" smtClean="0"/>
                        <a:t>Объем программы аспирантуры без факультативов</a:t>
                      </a:r>
                      <a:endParaRPr lang="ru-RU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/>
                        <a:t>240 </a:t>
                      </a:r>
                      <a:endParaRPr lang="ru-RU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864096"/>
          </a:xfrm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lang="ru-RU" sz="3200" dirty="0" smtClean="0"/>
              <a:t>Контрольные точки для аспиранта </a:t>
            </a:r>
            <a:br>
              <a:rPr lang="ru-RU" sz="3200" dirty="0" smtClean="0"/>
            </a:br>
            <a:r>
              <a:rPr lang="ru-RU" sz="3200" dirty="0" smtClean="0"/>
              <a:t>1 года обучения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2"/>
            <a:ext cx="9036496" cy="5544616"/>
          </a:xfrm>
        </p:spPr>
        <p:txBody>
          <a:bodyPr/>
          <a:lstStyle/>
          <a:p>
            <a:r>
              <a:rPr lang="ru-RU" sz="2200" dirty="0" smtClean="0"/>
              <a:t>До </a:t>
            </a:r>
            <a:r>
              <a:rPr lang="ru-RU" sz="2200" dirty="0">
                <a:solidFill>
                  <a:srgbClr val="BF112A"/>
                </a:solidFill>
              </a:rPr>
              <a:t>5 сентября </a:t>
            </a:r>
            <a:r>
              <a:rPr lang="ru-RU" sz="2200" dirty="0" smtClean="0">
                <a:solidFill>
                  <a:srgbClr val="BF112A"/>
                </a:solidFill>
              </a:rPr>
              <a:t> </a:t>
            </a:r>
            <a:r>
              <a:rPr lang="ru-RU" sz="2200" dirty="0" smtClean="0"/>
              <a:t>пройти </a:t>
            </a:r>
            <a:r>
              <a:rPr lang="en-US" sz="2200" dirty="0"/>
              <a:t>online</a:t>
            </a:r>
            <a:r>
              <a:rPr lang="ru-RU" sz="2200" dirty="0" smtClean="0"/>
              <a:t>-тестирование по английскому языку.</a:t>
            </a:r>
          </a:p>
          <a:p>
            <a:r>
              <a:rPr lang="ru-RU" sz="2200" dirty="0" smtClean="0">
                <a:solidFill>
                  <a:srgbClr val="BF112A"/>
                </a:solidFill>
              </a:rPr>
              <a:t>5 сентября </a:t>
            </a:r>
            <a:r>
              <a:rPr lang="ru-RU" sz="2200" dirty="0" smtClean="0"/>
              <a:t>аспирантам, у которых нет карты сбербанка, позвонить в отдел аспирантуры  по тел.335-64-40.</a:t>
            </a:r>
          </a:p>
          <a:p>
            <a:r>
              <a:rPr lang="ru-RU" sz="2200" dirty="0" smtClean="0"/>
              <a:t>До </a:t>
            </a:r>
            <a:r>
              <a:rPr lang="ru-RU" sz="2200" dirty="0" smtClean="0">
                <a:solidFill>
                  <a:srgbClr val="BF112A"/>
                </a:solidFill>
              </a:rPr>
              <a:t>9 сентября </a:t>
            </a:r>
            <a:r>
              <a:rPr lang="ru-RU" sz="2200" dirty="0" smtClean="0"/>
              <a:t>написать заявление на выбор факультатива «Библиографические информационные наукоемкие ресурсы».</a:t>
            </a:r>
          </a:p>
          <a:p>
            <a:r>
              <a:rPr lang="ru-RU" sz="2200" dirty="0" smtClean="0"/>
              <a:t>До </a:t>
            </a:r>
            <a:r>
              <a:rPr lang="ru-RU" sz="2200" dirty="0" smtClean="0">
                <a:solidFill>
                  <a:srgbClr val="BF112A"/>
                </a:solidFill>
              </a:rPr>
              <a:t>9 сентября </a:t>
            </a:r>
            <a:r>
              <a:rPr lang="ru-RU" sz="2200" dirty="0" smtClean="0"/>
              <a:t>в отделе аспирантуры получить логин и временный пароль от личного кабинета аспиранта </a:t>
            </a:r>
            <a:r>
              <a:rPr lang="ru-RU" sz="2200" dirty="0" smtClean="0"/>
              <a:t>.</a:t>
            </a:r>
          </a:p>
          <a:p>
            <a:r>
              <a:rPr lang="ru-RU" sz="2400" dirty="0" smtClean="0"/>
              <a:t>До </a:t>
            </a:r>
            <a:r>
              <a:rPr lang="ru-RU" sz="2400" dirty="0">
                <a:solidFill>
                  <a:srgbClr val="C00000"/>
                </a:solidFill>
              </a:rPr>
              <a:t>15 сентября  </a:t>
            </a:r>
            <a:r>
              <a:rPr lang="ru-RU" sz="2400" dirty="0"/>
              <a:t>подойти в 210 ау. Корпуса </a:t>
            </a:r>
            <a:r>
              <a:rPr lang="ru-RU" sz="2400" dirty="0" err="1"/>
              <a:t>мех.мата</a:t>
            </a:r>
            <a:r>
              <a:rPr lang="ru-RU" sz="2400" dirty="0"/>
              <a:t>  </a:t>
            </a:r>
            <a:r>
              <a:rPr lang="ru-RU" sz="2400" dirty="0" smtClean="0"/>
              <a:t>              (</a:t>
            </a:r>
            <a:r>
              <a:rPr lang="ru-RU" sz="2400" dirty="0"/>
              <a:t>ул. Академика Павлова д.1) в Мобилизационное управление. </a:t>
            </a:r>
            <a:endParaRPr lang="ru-RU" sz="2200" dirty="0" smtClean="0"/>
          </a:p>
          <a:p>
            <a:r>
              <a:rPr lang="ru-RU" sz="2200" dirty="0" smtClean="0"/>
              <a:t> До </a:t>
            </a:r>
            <a:r>
              <a:rPr lang="ru-RU" sz="2200" dirty="0" smtClean="0">
                <a:solidFill>
                  <a:srgbClr val="BF112A"/>
                </a:solidFill>
              </a:rPr>
              <a:t>30 сентября </a:t>
            </a:r>
            <a:r>
              <a:rPr lang="ru-RU" sz="2200" dirty="0" smtClean="0"/>
              <a:t>зарегистрироваться в </a:t>
            </a:r>
            <a:r>
              <a:rPr lang="ru-RU" sz="2200" dirty="0" smtClean="0">
                <a:solidFill>
                  <a:srgbClr val="BF112A"/>
                </a:solidFill>
              </a:rPr>
              <a:t>личном кабинете </a:t>
            </a:r>
            <a:r>
              <a:rPr lang="ru-RU" sz="2200" dirty="0" smtClean="0"/>
              <a:t>аспиранта Самарского университета.</a:t>
            </a:r>
          </a:p>
          <a:p>
            <a:r>
              <a:rPr lang="ru-RU" sz="2200" dirty="0"/>
              <a:t>До </a:t>
            </a:r>
            <a:r>
              <a:rPr lang="ru-RU" sz="2200" dirty="0">
                <a:solidFill>
                  <a:srgbClr val="BF112A"/>
                </a:solidFill>
              </a:rPr>
              <a:t>21 октября </a:t>
            </a:r>
            <a:r>
              <a:rPr lang="ru-RU" sz="2200" dirty="0"/>
              <a:t>сдать в отдел аспирантуры </a:t>
            </a:r>
            <a:r>
              <a:rPr lang="ru-RU" sz="2200" dirty="0">
                <a:solidFill>
                  <a:srgbClr val="BF112A"/>
                </a:solidFill>
              </a:rPr>
              <a:t>выписку из НТС </a:t>
            </a:r>
            <a:r>
              <a:rPr lang="ru-RU" sz="2200" dirty="0" smtClean="0">
                <a:solidFill>
                  <a:srgbClr val="BF112A"/>
                </a:solidFill>
              </a:rPr>
              <a:t> </a:t>
            </a:r>
            <a:r>
              <a:rPr lang="ru-RU" sz="2200" dirty="0" smtClean="0"/>
              <a:t>(2 экз.) и </a:t>
            </a:r>
            <a:r>
              <a:rPr lang="ru-RU" sz="2200" dirty="0"/>
              <a:t>подписанный </a:t>
            </a:r>
            <a:r>
              <a:rPr lang="ru-RU" sz="2200" dirty="0">
                <a:solidFill>
                  <a:srgbClr val="BF112A"/>
                </a:solidFill>
              </a:rPr>
              <a:t>индивидуальный план</a:t>
            </a:r>
            <a:r>
              <a:rPr lang="ru-RU" sz="2200" dirty="0"/>
              <a:t>.</a:t>
            </a:r>
          </a:p>
          <a:p>
            <a:r>
              <a:rPr lang="ru-RU" sz="2200" dirty="0" smtClean="0"/>
              <a:t>До </a:t>
            </a:r>
            <a:r>
              <a:rPr lang="ru-RU" sz="2200" dirty="0" smtClean="0">
                <a:solidFill>
                  <a:srgbClr val="BF112A"/>
                </a:solidFill>
              </a:rPr>
              <a:t>15 января 2017 г. </a:t>
            </a:r>
            <a:r>
              <a:rPr lang="ru-RU" sz="2200" dirty="0" smtClean="0"/>
              <a:t>подать представление на повышенную стипендию.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88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864096"/>
          </a:xfrm>
        </p:spPr>
        <p:txBody>
          <a:bodyPr/>
          <a:lstStyle/>
          <a:p>
            <a:pPr algn="ctr"/>
            <a:r>
              <a:rPr lang="ru-RU" sz="3200" dirty="0" smtClean="0"/>
              <a:t>Выписка из научно-технического совета университета</a:t>
            </a:r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508104" y="1935163"/>
            <a:ext cx="3178696" cy="4389437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Бланк Выписки размещен на страничке отдела аспирантуры и докторантуры в разделе Аспирантура</a:t>
            </a:r>
            <a:endParaRPr lang="ru-RU" dirty="0"/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35435" t="16989" r="35435" b="7262"/>
          <a:stretch/>
        </p:blipFill>
        <p:spPr bwMode="auto">
          <a:xfrm>
            <a:off x="467545" y="1340768"/>
            <a:ext cx="4680520" cy="53285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40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23106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dirty="0"/>
              <a:t>Индивидуальный план аспиранта</a:t>
            </a:r>
          </a:p>
        </p:txBody>
      </p:sp>
      <p:sp>
        <p:nvSpPr>
          <p:cNvPr id="4" name="Содержимое 6"/>
          <p:cNvSpPr>
            <a:spLocks noGrp="1"/>
          </p:cNvSpPr>
          <p:nvPr>
            <p:ph idx="1"/>
          </p:nvPr>
        </p:nvSpPr>
        <p:spPr>
          <a:xfrm>
            <a:off x="539552" y="1484784"/>
            <a:ext cx="8135938" cy="4968875"/>
          </a:xfrm>
        </p:spPr>
        <p:txBody>
          <a:bodyPr>
            <a:normAutofit fontScale="40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МИНОБРНАУКИ РОССИИ</a:t>
            </a:r>
          </a:p>
          <a:p>
            <a:pPr marL="0" indent="0" algn="ctr">
              <a:buNone/>
            </a:pPr>
            <a:r>
              <a:rPr lang="ru-RU" dirty="0"/>
              <a:t>Федеральное государственное автономное </a:t>
            </a:r>
          </a:p>
          <a:p>
            <a:pPr marL="0" indent="0" algn="ctr">
              <a:buNone/>
            </a:pPr>
            <a:r>
              <a:rPr lang="ru-RU" dirty="0"/>
              <a:t>образовательное учреждение высшего образования</a:t>
            </a:r>
          </a:p>
          <a:p>
            <a:pPr marL="0" indent="0" algn="ctr">
              <a:buNone/>
            </a:pPr>
            <a:r>
              <a:rPr lang="ru-RU" dirty="0"/>
              <a:t>«Самарский национальный исследовательский университет </a:t>
            </a:r>
          </a:p>
          <a:p>
            <a:pPr marL="0" indent="0" algn="ctr">
              <a:buNone/>
            </a:pPr>
            <a:r>
              <a:rPr lang="ru-RU" dirty="0"/>
              <a:t>имени академика С.П. Королева»</a:t>
            </a:r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dirty="0" smtClean="0"/>
              <a:t> 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274320" indent="-274320" algn="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                                                     </a:t>
            </a:r>
            <a:r>
              <a:rPr lang="ru-RU" b="1" dirty="0" smtClean="0"/>
              <a:t>УТВЕРЖДАЮ:</a:t>
            </a:r>
            <a:r>
              <a:rPr lang="ru-RU" dirty="0" smtClean="0"/>
              <a:t>                                                                            </a:t>
            </a:r>
          </a:p>
          <a:p>
            <a:pPr marL="274320" indent="-274320" algn="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Ректор Самарского университета</a:t>
            </a:r>
          </a:p>
          <a:p>
            <a:pPr marL="274320" indent="-274320" algn="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274320" indent="-274320" algn="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__________________ Шахматов Е.В.</a:t>
            </a:r>
          </a:p>
          <a:p>
            <a:pPr marL="274320" indent="-274320" algn="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                                                                                                           ___________________ 20___ год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0" indent="0" algn="ctr">
              <a:buNone/>
            </a:pPr>
            <a:r>
              <a:rPr lang="ru-RU" b="1" dirty="0"/>
              <a:t>ИНДИВИДУАЛЬНЫЙ </a:t>
            </a:r>
          </a:p>
          <a:p>
            <a:pPr marL="0" indent="0" algn="ctr">
              <a:buNone/>
            </a:pPr>
            <a:r>
              <a:rPr lang="ru-RU" b="1" dirty="0"/>
              <a:t>УЧЕБНЫЙ ПЛАН</a:t>
            </a:r>
          </a:p>
          <a:p>
            <a:pPr marL="0" indent="0" algn="ctr">
              <a:buNone/>
            </a:pPr>
            <a:r>
              <a:rPr lang="ru-RU" b="1" dirty="0"/>
              <a:t>АСПИРАНТА</a:t>
            </a:r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b="1" dirty="0" smtClean="0"/>
              <a:t>(очная форма обучения)</a:t>
            </a:r>
            <a:endParaRPr lang="ru-RU" dirty="0" smtClean="0"/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 </a:t>
            </a:r>
            <a:endParaRPr lang="ru-RU" dirty="0" smtClean="0"/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 </a:t>
            </a:r>
            <a:endParaRPr lang="ru-RU" dirty="0" smtClean="0"/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 </a:t>
            </a:r>
            <a:endParaRPr lang="ru-RU" dirty="0" smtClean="0"/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u="sng" dirty="0" smtClean="0"/>
              <a:t>						</a:t>
            </a:r>
            <a:endParaRPr lang="ru-RU" dirty="0" smtClean="0"/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aseline="30000" dirty="0" smtClean="0"/>
              <a:t>ФИО аспиранта</a:t>
            </a:r>
            <a:endParaRPr lang="ru-RU" dirty="0" smtClean="0"/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1594</TotalTime>
  <Words>3807</Words>
  <Application>Microsoft Office PowerPoint</Application>
  <PresentationFormat>Экран (4:3)</PresentationFormat>
  <Paragraphs>1259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Поток</vt:lpstr>
      <vt:lpstr> Подготовка  научно-педагогических кадров высшей квалификации  в аспирантуре</vt:lpstr>
      <vt:lpstr>Руководство. Кадровый состав. Контактная информация</vt:lpstr>
      <vt:lpstr>Вид странички аспирантуры  на сайте Самарского университета</vt:lpstr>
      <vt:lpstr>Презентация PowerPoint</vt:lpstr>
      <vt:lpstr>Нормативная база аспирата 2015</vt:lpstr>
      <vt:lpstr>   Структура программы обучения  в аспирантуре</vt:lpstr>
      <vt:lpstr>Контрольные точки для аспиранта  1 года обучения </vt:lpstr>
      <vt:lpstr>Выписка из научно-технического совета университета</vt:lpstr>
      <vt:lpstr>Индивидуальный план аспиранта</vt:lpstr>
      <vt:lpstr>Порядок разработки и утверждения индивидуального плана работы аспиранта  </vt:lpstr>
      <vt:lpstr>Порядок разработки и утверждения индивидуального плана работы аспиранта</vt:lpstr>
      <vt:lpstr>Порядок разработки и утверждения индивидуального плана работы аспиранта </vt:lpstr>
      <vt:lpstr>Презентация PowerPoint</vt:lpstr>
      <vt:lpstr>Презентация PowerPoint</vt:lpstr>
      <vt:lpstr>Общий план работы Образовательная составляющая</vt:lpstr>
      <vt:lpstr>2 семестр 1 год обучения </vt:lpstr>
      <vt:lpstr>3 семестр 2 год обучения </vt:lpstr>
      <vt:lpstr>4 семестр 2 год обучения </vt:lpstr>
      <vt:lpstr>5 семестр 3 год обучения </vt:lpstr>
      <vt:lpstr>6 семестр 3 год обучения </vt:lpstr>
      <vt:lpstr>4 год обучения </vt:lpstr>
      <vt:lpstr>1 год обучения</vt:lpstr>
      <vt:lpstr>План работы НИР  на 1 год обучения</vt:lpstr>
      <vt:lpstr>Критерии перевода аспиранта  на следующий год обучения </vt:lpstr>
      <vt:lpstr>Материалы, предоставляемые при аттестации в отдел аспирантуры </vt:lpstr>
      <vt:lpstr>Группы аспирантов 1 год обучения </vt:lpstr>
      <vt:lpstr>Расписание учебных занятий для  аспирантов очной/заочной формы Осенний семестр 2016/2017 уч. года группа А101 </vt:lpstr>
      <vt:lpstr>Расписание учебных занятий для  аспирантов очной/заочной формы Осенний семестр 2016/2017 уч. года группа А102 </vt:lpstr>
      <vt:lpstr>Расписание учебных занятий для  аспирантов очной/заочной формы Осенний семестр 2016/2017 уч. года группа А103</vt:lpstr>
      <vt:lpstr>Расписание учебных занятий для  аспирантов очной/заочной формы Осенний семестр 2016/2017 уч. года группа А104</vt:lpstr>
      <vt:lpstr>Расписание учебных занятий для  аспирантов очной/заочной формы Осенний семестр 2016/2017 уч. года группа А105</vt:lpstr>
      <vt:lpstr>Пояснения к расписанию</vt:lpstr>
      <vt:lpstr>Финансовая поддержка аспиранта</vt:lpstr>
      <vt:lpstr>Грантовая поддержка студентов и аспирантов Самарского университета</vt:lpstr>
      <vt:lpstr>Критерии повышенной стипендии для аспирантов 1 года после 1 сессии</vt:lpstr>
      <vt:lpstr>Личный кабинет аспиранта</vt:lpstr>
      <vt:lpstr>Тестирование по английскому языку</vt:lpstr>
      <vt:lpstr>Библиографические информационные наукоемкие ресурсы</vt:lpstr>
      <vt:lpstr>Воинский учет</vt:lpstr>
      <vt:lpstr>Поздравляю с началом нового жизненного этапа!  Творите, дерзайте, совершайте открытия!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  аспирантурой навсегда!</dc:title>
  <dc:creator>Елена</dc:creator>
  <cp:lastModifiedBy>Елена</cp:lastModifiedBy>
  <cp:revision>116</cp:revision>
  <dcterms:modified xsi:type="dcterms:W3CDTF">2016-08-24T11:22:53Z</dcterms:modified>
</cp:coreProperties>
</file>