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89" r:id="rId2"/>
    <p:sldId id="278" r:id="rId3"/>
    <p:sldId id="279" r:id="rId4"/>
    <p:sldId id="299" r:id="rId5"/>
    <p:sldId id="280" r:id="rId6"/>
    <p:sldId id="281" r:id="rId7"/>
    <p:sldId id="282" r:id="rId8"/>
    <p:sldId id="283" r:id="rId9"/>
    <p:sldId id="285" r:id="rId10"/>
    <p:sldId id="286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302" r:id="rId20"/>
    <p:sldId id="297" r:id="rId21"/>
    <p:sldId id="298" r:id="rId22"/>
    <p:sldId id="303" r:id="rId23"/>
    <p:sldId id="300" r:id="rId24"/>
    <p:sldId id="301" r:id="rId25"/>
    <p:sldId id="276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C1F4B5-D467-4ABB-8470-594184EAEA96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FDEAA4-9F14-40C1-8D6A-CD2A25A8F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CF631-8877-4D9F-A6A0-CD697CB939D1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1ED01-F49E-4843-BCB0-B74D95CA7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3A462-589B-4D3B-8862-C1DF017A34C4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A1B0-929F-4A1C-9513-AC71ABBF7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3C141-B0EA-4990-AFEB-4A6CE9095F8D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32D7-31AF-4300-AB5E-BCB00B969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EA81-1C45-4028-BA5D-9C5A6DF544EE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D4B2A-9328-4F98-A5B4-6EF16CBEC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F730-B033-4C06-A394-8FC65D6C3996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3E95-9FAE-49BA-9C12-C0E385532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2B2B4-2F8A-418B-A3E8-BA47FCBDAE09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0A76-3BD9-4F9B-8E6A-562525B79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1EB95-5274-49D2-B404-70A3F2FB8DF8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FFAE0-C705-4A75-8615-189607C0C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7EFE-BAEA-4570-9B5E-29E04E3088A9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F268-4096-464F-85B0-D60B970C4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1BD6-8BC0-4113-8E5A-6A831C8433D1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189A-96F5-4473-9287-D53F25466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18E4D-83EE-4D5B-8B47-4F7C248FBDC6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CEA1-F7D9-4293-8824-336CF5D10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C90A-35EE-4376-89CF-768B3B7C309E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753A1-C343-4008-8A85-49DA58FDF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8F2EDB-6C15-4649-8A41-EA0490BDB461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5D24DA-D614-438F-9D32-91C75DEBE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2468864"/>
            <a:ext cx="7772400" cy="31923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Подготовка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научно-педагогических кадров высшей квалификации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в аспирантуре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>
          <a:xfrm>
            <a:off x="457200" y="893763"/>
            <a:ext cx="8229600" cy="5775325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Кафедра </a:t>
            </a:r>
            <a:r>
              <a:rPr lang="ru-RU" u="sng" dirty="0" smtClean="0"/>
              <a:t>			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Факультет/Институт </a:t>
            </a:r>
            <a:r>
              <a:rPr lang="ru-RU" u="sng" dirty="0" smtClean="0"/>
              <a:t>			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ИНДИВИДУАЛЬНЫЙ ПЛАН РАБОТЫ АСПИРАНТА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ФИО </a:t>
            </a:r>
            <a:r>
              <a:rPr lang="ru-RU" u="sng" dirty="0" smtClean="0"/>
              <a:t>				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Код и наименование направления подготовки (профиль)</a:t>
            </a:r>
            <a:r>
              <a:rPr lang="ru-RU" u="sng" dirty="0" smtClean="0"/>
              <a:t> 	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u="sng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Научный руководитель </a:t>
            </a:r>
            <a:r>
              <a:rPr lang="ru-RU" u="sng" dirty="0" smtClean="0"/>
              <a:t>		</a:t>
            </a:r>
            <a:r>
              <a:rPr lang="ru-RU" dirty="0" smtClean="0"/>
              <a:t>                                (</a:t>
            </a:r>
            <a:r>
              <a:rPr lang="ru-RU" dirty="0" smtClean="0">
                <a:solidFill>
                  <a:srgbClr val="00B0F0"/>
                </a:solidFill>
              </a:rPr>
              <a:t>должность, ученая степень, ученое звание ФИО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План разработан:</a:t>
            </a:r>
            <a:r>
              <a:rPr lang="ru-RU" u="sng" dirty="0" smtClean="0"/>
              <a:t>			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00B0F0"/>
                </a:solidFill>
              </a:rPr>
              <a:t>Фамилия ИО аспиранта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(подпись)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План утвержден на заседании кафедры: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Протокол № ____ от «</a:t>
            </a:r>
            <a:r>
              <a:rPr lang="ru-RU" u="sng" dirty="0" smtClean="0"/>
              <a:t>  </a:t>
            </a:r>
            <a:r>
              <a:rPr lang="ru-RU" dirty="0" smtClean="0"/>
              <a:t>» </a:t>
            </a:r>
            <a:r>
              <a:rPr lang="ru-RU" u="sng" dirty="0" smtClean="0"/>
              <a:t>	 </a:t>
            </a:r>
            <a:r>
              <a:rPr lang="ru-RU" dirty="0" smtClean="0"/>
              <a:t>201</a:t>
            </a:r>
            <a:r>
              <a:rPr lang="ru-RU" u="sng" dirty="0" smtClean="0"/>
              <a:t>    </a:t>
            </a:r>
            <a:r>
              <a:rPr lang="ru-RU" dirty="0" smtClean="0"/>
              <a:t> г.          </a:t>
            </a:r>
            <a:r>
              <a:rPr lang="ru-RU" u="sng" dirty="0" smtClean="0"/>
              <a:t>____________	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00B0F0"/>
                </a:solidFill>
              </a:rPr>
              <a:t>Фамилия ИО научного руководителя</a:t>
            </a:r>
            <a:r>
              <a:rPr lang="ru-RU" dirty="0" smtClean="0"/>
              <a:t>)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(подпись)          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      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                                                                       </a:t>
            </a:r>
            <a:r>
              <a:rPr lang="ru-RU" u="sng" dirty="0" smtClean="0"/>
              <a:t>	___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00B0F0"/>
                </a:solidFill>
              </a:rPr>
              <a:t>Фамилия ИО зав. кафедрой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(подпись)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План утвержден на заседании совета факультета/института: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Протокол №  _____ от «</a:t>
            </a:r>
            <a:r>
              <a:rPr lang="ru-RU" u="sng" dirty="0" smtClean="0"/>
              <a:t>	      </a:t>
            </a:r>
            <a:r>
              <a:rPr lang="ru-RU" dirty="0" smtClean="0"/>
              <a:t>» </a:t>
            </a:r>
            <a:r>
              <a:rPr lang="ru-RU" u="sng" dirty="0" smtClean="0"/>
              <a:t>	 </a:t>
            </a:r>
            <a:r>
              <a:rPr lang="ru-RU" dirty="0" smtClean="0"/>
              <a:t>201</a:t>
            </a:r>
            <a:r>
              <a:rPr lang="ru-RU" u="sng" dirty="0" smtClean="0"/>
              <a:t>    </a:t>
            </a:r>
            <a:r>
              <a:rPr lang="ru-RU" dirty="0" smtClean="0"/>
              <a:t> г.  </a:t>
            </a:r>
            <a:r>
              <a:rPr lang="ru-RU" u="sng" dirty="0" smtClean="0"/>
              <a:t>		______	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00B0F0"/>
                </a:solidFill>
              </a:rPr>
              <a:t>Фамилия ИО декана/директора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                                   (подпись)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Общий план </a:t>
            </a:r>
            <a:r>
              <a:rPr lang="ru-RU" dirty="0" smtClean="0"/>
              <a:t>работы</a:t>
            </a:r>
            <a:r>
              <a:rPr lang="ru-RU" dirty="0"/>
              <a:t/>
            </a:r>
            <a:br>
              <a:rPr lang="ru-RU" dirty="0"/>
            </a:br>
            <a:r>
              <a:rPr lang="ru-RU" sz="4400" dirty="0" smtClean="0"/>
              <a:t>Образовательная составляющая (1)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03350" y="1935163"/>
          <a:ext cx="6218238" cy="4367212"/>
        </p:xfrm>
        <a:graphic>
          <a:graphicData uri="http://schemas.openxmlformats.org/drawingml/2006/table">
            <a:tbl>
              <a:tblPr/>
              <a:tblGrid>
                <a:gridCol w="864096"/>
                <a:gridCol w="2081132"/>
                <a:gridCol w="408703"/>
                <a:gridCol w="409281"/>
                <a:gridCol w="409281"/>
                <a:gridCol w="409281"/>
                <a:gridCol w="408703"/>
                <a:gridCol w="409281"/>
                <a:gridCol w="409281"/>
                <a:gridCol w="409281"/>
              </a:tblGrid>
              <a:tr h="159373"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 обучения аспиранта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год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год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год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год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семестр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Б1.Б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Базовая часть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Б1.Б.1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и философия науки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КЭ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Б1.Б.2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КЭ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Вариативная часть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i="1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Обязательные дисциплины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Технология написания научной статьи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З/О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Б1.В.ОД.2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Б1.В.ОД.3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Библиографические информационные наукоемкие ресурсы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Б1.В.ОД.4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Культура научно-педагогической деятельности преподавателя вуза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Б1.В.ОД.5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Методология построения образовательного процесса в высшей школе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Б1.В.ОД.6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Психологические аспекты  высшего образования.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З/О</a:t>
                      </a: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Б1.В.ОД.7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Специальная дисциплина</a:t>
                      </a:r>
                    </a:p>
                  </a:txBody>
                  <a:tcPr marL="16168" marR="16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КЭ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363" marR="62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Общий план </a:t>
            </a:r>
            <a:r>
              <a:rPr lang="ru-RU" dirty="0" smtClean="0"/>
              <a:t>работы</a:t>
            </a:r>
            <a:r>
              <a:rPr lang="ru-RU" dirty="0"/>
              <a:t/>
            </a:r>
            <a:br>
              <a:rPr lang="ru-RU" dirty="0"/>
            </a:br>
            <a:r>
              <a:rPr lang="ru-RU" sz="4400" dirty="0" smtClean="0"/>
              <a:t>Образовательная составляющая (2)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331640" y="3212976"/>
          <a:ext cx="6144341" cy="2460479"/>
        </p:xfrm>
        <a:graphic>
          <a:graphicData uri="http://schemas.openxmlformats.org/drawingml/2006/table">
            <a:tbl>
              <a:tblPr/>
              <a:tblGrid>
                <a:gridCol w="606012"/>
                <a:gridCol w="2078019"/>
                <a:gridCol w="432082"/>
                <a:gridCol w="432691"/>
                <a:gridCol w="432691"/>
                <a:gridCol w="432691"/>
                <a:gridCol w="432082"/>
                <a:gridCol w="432691"/>
                <a:gridCol w="432691"/>
                <a:gridCol w="432691"/>
              </a:tblGrid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i="1" dirty="0">
                          <a:latin typeface="Times New Roman"/>
                        </a:rPr>
                        <a:t>Б1.В.ДВ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i="1" u="sng">
                          <a:latin typeface="Times New Roman"/>
                        </a:rPr>
                        <a:t>Дисциплины по выбору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highlight>
                            <a:srgbClr val="C0C0C0"/>
                          </a:highlight>
                          <a:latin typeface="Times New Roman"/>
                        </a:rPr>
                        <a:t>Б1.В.ДВ.1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rgbClr val="80808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Вписать название дисциплины</a:t>
                      </a:r>
                      <a:r>
                        <a:rPr lang="ru-RU" sz="1000" dirty="0" smtClean="0">
                          <a:solidFill>
                            <a:srgbClr val="808080"/>
                          </a:solidFill>
                          <a:latin typeface="Times New Roman"/>
                        </a:rPr>
                        <a:t>                                                      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highlight>
                            <a:srgbClr val="C0C0C0"/>
                          </a:highlight>
                          <a:latin typeface="Times New Roman"/>
                        </a:rPr>
                        <a:t>Б1.В.ДВ.2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smtClean="0">
                          <a:solidFill>
                            <a:srgbClr val="FF0000"/>
                          </a:solidFill>
                          <a:latin typeface="Times New Roman"/>
                        </a:rPr>
                        <a:t>Вписать название дисциплины</a:t>
                      </a:r>
                      <a:endParaRPr lang="ru-RU" sz="1000" dirty="0">
                        <a:solidFill>
                          <a:srgbClr val="808080"/>
                        </a:solidFill>
                        <a:highlight>
                          <a:srgbClr val="C0C0C0"/>
                        </a:highlight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highlight>
                            <a:srgbClr val="C0C0C0"/>
                          </a:highlight>
                          <a:latin typeface="Times New Roman"/>
                        </a:rPr>
                        <a:t>Б1.В.ДВ.3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smtClean="0">
                          <a:solidFill>
                            <a:srgbClr val="FF0000"/>
                          </a:solidFill>
                          <a:latin typeface="Times New Roman"/>
                        </a:rPr>
                        <a:t>Вписать название дисциплины</a:t>
                      </a:r>
                      <a:endParaRPr lang="ru-RU" sz="1000" dirty="0">
                        <a:solidFill>
                          <a:srgbClr val="808080"/>
                        </a:solidFill>
                        <a:highlight>
                          <a:srgbClr val="C0C0C0"/>
                        </a:highlight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highlight>
                            <a:srgbClr val="C0C0C0"/>
                          </a:highlight>
                          <a:latin typeface="Times New Roman"/>
                        </a:rPr>
                        <a:t>Б1.В.ДВ.4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Вписать название дисциплины</a:t>
                      </a:r>
                      <a:endParaRPr lang="ru-RU" sz="1000" dirty="0">
                        <a:solidFill>
                          <a:srgbClr val="808080"/>
                        </a:solidFill>
                        <a:highlight>
                          <a:srgbClr val="C0C0C0"/>
                        </a:highlight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Б2</a:t>
                      </a: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/>
                        </a:rPr>
                        <a:t>Педагогическая практика</a:t>
                      </a: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Б3</a:t>
                      </a: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Times New Roman"/>
                        </a:rPr>
                        <a:t>Научные исследования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З/О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Б4</a:t>
                      </a: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Итоговая государственная аттестация</a:t>
                      </a: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/>
                        </a:rPr>
                        <a:t>ИГА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331913" y="2636838"/>
          <a:ext cx="6096000" cy="587375"/>
        </p:xfrm>
        <a:graphic>
          <a:graphicData uri="http://schemas.openxmlformats.org/drawingml/2006/table">
            <a:tbl>
              <a:tblPr/>
              <a:tblGrid>
                <a:gridCol w="601244"/>
                <a:gridCol w="2061669"/>
                <a:gridCol w="428682"/>
                <a:gridCol w="429287"/>
                <a:gridCol w="429287"/>
                <a:gridCol w="429287"/>
                <a:gridCol w="428682"/>
                <a:gridCol w="429287"/>
                <a:gridCol w="429287"/>
                <a:gridCol w="429287"/>
              </a:tblGrid>
              <a:tr h="167163">
                <a:tc>
                  <a:txBody>
                    <a:bodyPr/>
                    <a:lstStyle/>
                    <a:p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/>
                        </a:rPr>
                        <a:t>Год обучения аспиранта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/>
                        </a:rPr>
                        <a:t>1 год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2 год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3 год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4 год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Times New Roman"/>
                      </a:endParaRPr>
                    </a:p>
                  </a:txBody>
                  <a:tcPr marL="16959" marR="16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1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2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3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4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5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6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7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 dirty="0">
                          <a:latin typeface="Times New Roman"/>
                        </a:rPr>
                        <a:t>8 семестр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Научно-исследовательская составляющая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982913"/>
          <a:ext cx="6096000" cy="892175"/>
        </p:xfrm>
        <a:graphic>
          <a:graphicData uri="http://schemas.openxmlformats.org/drawingml/2006/table">
            <a:tbl>
              <a:tblPr/>
              <a:tblGrid>
                <a:gridCol w="618507"/>
                <a:gridCol w="2384335"/>
                <a:gridCol w="794156"/>
                <a:gridCol w="794156"/>
                <a:gridCol w="794778"/>
                <a:gridCol w="710068"/>
              </a:tblGrid>
              <a:tr h="172034">
                <a:tc>
                  <a:txBody>
                    <a:bodyPr/>
                    <a:lstStyle/>
                    <a:p>
                      <a:endParaRPr lang="ru-RU" sz="1000" dirty="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Times New Roman"/>
                        </a:rPr>
                        <a:t>Год обучения аспиранта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1 год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2 год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3 год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4 год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latin typeface="Times New Roman"/>
                        </a:rPr>
                        <a:t>ЗЕТ/час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latin typeface="Times New Roman"/>
                        </a:rPr>
                        <a:t>ЗЕТ/час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latin typeface="Times New Roman"/>
                        </a:rPr>
                        <a:t>ЗЕТ/час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latin typeface="Times New Roman"/>
                        </a:rPr>
                        <a:t>ЗЕТ/час</a:t>
                      </a: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Б3</a:t>
                      </a: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Times New Roman"/>
                        </a:rPr>
                        <a:t>Научные исследования</a:t>
                      </a:r>
                      <a:endParaRPr lang="ru-RU" sz="1000" dirty="0">
                        <a:latin typeface="Times New Roman"/>
                      </a:endParaRP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47/1692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46,5/1674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53,5/1926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51/ 1836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Б4</a:t>
                      </a: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latin typeface="Times New Roman"/>
                        </a:rPr>
                        <a:t>Итоговая государственная аттестация</a:t>
                      </a:r>
                    </a:p>
                  </a:txBody>
                  <a:tcPr marL="17453" marR="17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>
                        <a:latin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latin typeface="Times New Roman"/>
                        </a:rPr>
                        <a:t>9/324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67" name="Rectangle 1"/>
          <p:cNvSpPr>
            <a:spLocks noChangeArrowheads="1"/>
          </p:cNvSpPr>
          <p:nvPr/>
        </p:nvSpPr>
        <p:spPr bwMode="auto">
          <a:xfrm>
            <a:off x="1331913" y="4445000"/>
            <a:ext cx="640873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latin typeface="Times New Roman" pitchFamily="18" charset="0"/>
                <a:cs typeface="Times New Roman" pitchFamily="18" charset="0"/>
              </a:rPr>
              <a:t>Аспирант _______________                              «______» ______________ 20__ г.</a:t>
            </a:r>
          </a:p>
          <a:p>
            <a:pPr eaLnBrk="0" hangingPunct="0"/>
            <a:r>
              <a:rPr lang="ru-RU" sz="140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400" baseline="3000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  <a:cs typeface="Times New Roman" pitchFamily="18" charset="0"/>
              </a:rPr>
              <a:t>Научный руководитель    _______________    «______» ______________ 20__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1 год обучения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63689" y="2105856"/>
          <a:ext cx="5760638" cy="4347480"/>
        </p:xfrm>
        <a:graphic>
          <a:graphicData uri="http://schemas.openxmlformats.org/drawingml/2006/table">
            <a:tbl>
              <a:tblPr/>
              <a:tblGrid>
                <a:gridCol w="792087"/>
                <a:gridCol w="2563722"/>
                <a:gridCol w="486990"/>
                <a:gridCol w="92344"/>
                <a:gridCol w="386499"/>
                <a:gridCol w="680432"/>
                <a:gridCol w="758564"/>
              </a:tblGrid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1 год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Результаты сессии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500">
                          <a:latin typeface="Times New Roman"/>
                        </a:rPr>
                        <a:t>1 семестр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500">
                          <a:latin typeface="Times New Roman"/>
                        </a:rPr>
                        <a:t>2 семестр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500">
                          <a:latin typeface="Times New Roman"/>
                        </a:rPr>
                        <a:t>1 семестр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500">
                          <a:latin typeface="Times New Roman"/>
                        </a:rPr>
                        <a:t>2 семестр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 b="1">
                          <a:latin typeface="Times New Roman"/>
                        </a:rPr>
                        <a:t>Б1.Б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 dirty="0">
                          <a:latin typeface="Times New Roman"/>
                        </a:rPr>
                        <a:t>Базовая часть</a:t>
                      </a:r>
                      <a:endParaRPr lang="ru-RU" sz="11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Б1.Б.1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Times New Roman"/>
                        </a:rPr>
                        <a:t>История и философия науки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КЭ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Б1.Б.2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Times New Roman"/>
                        </a:rPr>
                        <a:t>Иностранный язык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КЭ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 b="1">
                          <a:latin typeface="Times New Roman"/>
                        </a:rPr>
                        <a:t>Б1.В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1">
                          <a:latin typeface="Times New Roman"/>
                        </a:rPr>
                        <a:t>Вариативная часть</a:t>
                      </a:r>
                      <a:endParaRPr lang="ru-RU" sz="11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 i="1">
                          <a:latin typeface="Times New Roman"/>
                        </a:rPr>
                        <a:t>Б1.В.ОД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i="1" u="sng" dirty="0">
                          <a:latin typeface="Times New Roman"/>
                        </a:rPr>
                        <a:t>Обязательные дисциплины</a:t>
                      </a:r>
                      <a:endParaRPr lang="ru-RU" sz="11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Б1.В.ОД.1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Times New Roman"/>
                        </a:rPr>
                        <a:t>Технология написания научной статьи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З/О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Б1.В.ОД.3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Times New Roman"/>
                        </a:rPr>
                        <a:t>Библиографические информационные наукоемкие ресурсы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 dirty="0">
                          <a:latin typeface="Times New Roman"/>
                        </a:rPr>
                        <a:t>З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Б1.В.ОД.4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Times New Roman"/>
                        </a:rPr>
                        <a:t>Культура научно-педагогической деятельности преподавателя вуза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Э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 i="1">
                          <a:latin typeface="Times New Roman"/>
                        </a:rPr>
                        <a:t>Б1.В.ДВ</a:t>
                      </a:r>
                      <a:endParaRPr lang="ru-RU" sz="80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i="1" u="sng" dirty="0">
                          <a:latin typeface="Times New Roman"/>
                        </a:rPr>
                        <a:t>Дисциплины по выбору</a:t>
                      </a:r>
                      <a:endParaRPr lang="ru-RU" sz="11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Б1.В.ДВ.4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Вписать название дисциплины</a:t>
                      </a:r>
                      <a:endParaRPr lang="ru-RU" sz="11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Б3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latin typeface="Times New Roman"/>
                        </a:rPr>
                        <a:t>Научные исследования</a:t>
                      </a:r>
                      <a:endParaRPr lang="ru-RU" sz="1100" dirty="0">
                        <a:latin typeface="Times New Roman"/>
                      </a:endParaRP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З/О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З/О</a:t>
                      </a: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6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Результат сессии подтверждаю, 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800">
                          <a:latin typeface="Times New Roman"/>
                        </a:rPr>
                        <a:t>начальник отдела аспирантуры и докторантуры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00">
                <a:tc gridSpan="7">
                  <a:txBody>
                    <a:bodyPr/>
                    <a:lstStyle/>
                    <a:p>
                      <a:pPr marR="467995">
                        <a:lnSpc>
                          <a:spcPct val="115000"/>
                        </a:lnSpc>
                      </a:pPr>
                      <a:r>
                        <a:rPr lang="ru-RU" sz="800" b="1" i="1" dirty="0">
                          <a:latin typeface="Times New Roman"/>
                        </a:rPr>
                        <a:t>ПРИМЕЧАНИЯ:</a:t>
                      </a:r>
                      <a:endParaRPr lang="ru-RU" sz="800" dirty="0">
                        <a:latin typeface="Times New Roman"/>
                      </a:endParaRPr>
                    </a:p>
                    <a:p>
                      <a:pPr marL="342900" marR="467995" lvl="0" indent="-34290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ru-RU" sz="800" i="1" dirty="0">
                          <a:latin typeface="Times New Roman"/>
                        </a:rPr>
                        <a:t>Аспирантом совместно с научным руководителем заполняются поля с  названиями дисциплин по выбору с индексом </a:t>
                      </a:r>
                      <a:r>
                        <a:rPr lang="ru-RU" sz="800" dirty="0">
                          <a:highlight>
                            <a:srgbClr val="C0C0C0"/>
                          </a:highlight>
                          <a:latin typeface="Times New Roman"/>
                        </a:rPr>
                        <a:t>Б1.В.ДВ.4</a:t>
                      </a:r>
                      <a:r>
                        <a:rPr lang="ru-RU" sz="800" dirty="0">
                          <a:latin typeface="Times New Roman"/>
                        </a:rPr>
                        <a:t>.</a:t>
                      </a:r>
                    </a:p>
                  </a:txBody>
                  <a:tcPr marL="13474" marR="1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План работы НИР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1 год обучения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468313" y="1800225"/>
            <a:ext cx="8229600" cy="505777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научного исследования.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Планируемое теоретическое и (или) экспериментальное исследование.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Планируемое участие в конференциях.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Планируемые публикации.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Аспирант _______________                          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   _______________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по НИР.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сдается в отдел аспирантуры и докторантуры в конце 1 семестра до 30 декабря, в конце второго семестра до 30 мая.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Аттестация аспиранта за 1 год обучения: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___________________________________________ (Фамилия ИО)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Зав. кафедрой____________________________________________________  (Фамилия ИО)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кафедры от _________________ 20__ г.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Аттестацию утверждаю декан факультета ____________________________ ( Фамилия ИО)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совета факультета от ________________ 20___ г. 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Критерии перевода аспиранта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следующий год обучения 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spcBef>
                <a:spcPts val="2400"/>
              </a:spcBef>
            </a:pPr>
            <a:r>
              <a:rPr lang="ru-RU" smtClean="0"/>
              <a:t>Выполнение всех позиций индивидуального плана аспиранта</a:t>
            </a:r>
          </a:p>
          <a:p>
            <a:pPr>
              <a:spcBef>
                <a:spcPts val="2400"/>
              </a:spcBef>
            </a:pPr>
            <a:r>
              <a:rPr lang="ru-RU" smtClean="0"/>
              <a:t>Сданные зачеты и экзамены по блокам образовательных дисциплин учебного плана</a:t>
            </a:r>
          </a:p>
          <a:p>
            <a:pPr>
              <a:spcBef>
                <a:spcPts val="2400"/>
              </a:spcBef>
            </a:pPr>
            <a:r>
              <a:rPr lang="ru-RU" smtClean="0"/>
              <a:t>Сданные кандидатские экзамены в сроки, соответствующие индивидуальному плану аспиранта</a:t>
            </a:r>
          </a:p>
          <a:p>
            <a:pPr>
              <a:spcBef>
                <a:spcPts val="2400"/>
              </a:spcBef>
            </a:pPr>
            <a:r>
              <a:rPr lang="ru-RU" smtClean="0"/>
              <a:t>Наличие отчета о НИР с оценкой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Материалы, предоставляемые при аттестации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отдел аспирантуры 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sz="2400" smtClean="0"/>
              <a:t>Первый год обучения:</a:t>
            </a:r>
          </a:p>
          <a:p>
            <a:pPr lvl="1">
              <a:lnSpc>
                <a:spcPct val="85000"/>
              </a:lnSpc>
            </a:pPr>
            <a:r>
              <a:rPr lang="ru-RU" sz="2000" smtClean="0"/>
              <a:t>Первая аттестация: </a:t>
            </a:r>
          </a:p>
          <a:p>
            <a:pPr lvl="2">
              <a:lnSpc>
                <a:spcPct val="85000"/>
              </a:lnSpc>
            </a:pPr>
            <a:r>
              <a:rPr lang="ru-RU" sz="1800" smtClean="0"/>
              <a:t>отчет о научно-исследовательской работе, утвержденный научным руководителем и заведующим кафедрой, с приложенным списком опубликованных или представленных к опубликованию научных статей (не менее одной в текущем семестре), тезисов выступлений на конференциях или семинарах (не менее одного в текущем семестре).</a:t>
            </a:r>
          </a:p>
          <a:p>
            <a:pPr lvl="1">
              <a:lnSpc>
                <a:spcPct val="85000"/>
              </a:lnSpc>
            </a:pPr>
            <a:r>
              <a:rPr lang="ru-RU" sz="2000" smtClean="0"/>
              <a:t>Вторая аттестация:</a:t>
            </a:r>
          </a:p>
          <a:p>
            <a:pPr lvl="2">
              <a:lnSpc>
                <a:spcPct val="85000"/>
              </a:lnSpc>
            </a:pPr>
            <a:r>
              <a:rPr lang="ru-RU" sz="1800" smtClean="0"/>
              <a:t>отчет о научно-исследовательской работе, утвержденный научным руководителем и заведующим кафедрой, с приложенным списком опубликованных или представленных к опубликованию научных статей (не менее одной в текущем семестре), тезисов выступлений на конференциях или семинарах (не менее одного в текущем семестре);</a:t>
            </a:r>
          </a:p>
          <a:p>
            <a:pPr lvl="2">
              <a:lnSpc>
                <a:spcPct val="85000"/>
              </a:lnSpc>
            </a:pPr>
            <a:r>
              <a:rPr lang="ru-RU" sz="1800" smtClean="0"/>
              <a:t>утвержденный на заседании кафедры и совете факультета индивидуальный план с отметками о сданных зачетах и экзаменах в соответствии с учебным планом.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Расписание учебных занятий </a:t>
            </a:r>
            <a:r>
              <a:rPr lang="ru-RU" dirty="0" smtClean="0"/>
              <a:t>аспирантов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2015/2016 </a:t>
            </a:r>
            <a:r>
              <a:rPr lang="ru-RU" sz="3600" dirty="0"/>
              <a:t>уч.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4213" y="1954213"/>
          <a:ext cx="7704137" cy="4564062"/>
        </p:xfrm>
        <a:graphic>
          <a:graphicData uri="http://schemas.openxmlformats.org/drawingml/2006/table">
            <a:tbl>
              <a:tblPr/>
              <a:tblGrid>
                <a:gridCol w="769283"/>
                <a:gridCol w="1105844"/>
                <a:gridCol w="141097"/>
                <a:gridCol w="988788"/>
                <a:gridCol w="1117865"/>
                <a:gridCol w="125595"/>
                <a:gridCol w="968230"/>
                <a:gridCol w="183898"/>
                <a:gridCol w="909927"/>
                <a:gridCol w="314209"/>
                <a:gridCol w="1080118"/>
              </a:tblGrid>
              <a:tr h="17338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10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Расписание учебных занятий аспирантов 1 курс 2015-2016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уч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год</a:t>
                      </a: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7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66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первая неделя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71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понед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вторник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среда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четверг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пятница 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суббота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10.00-11.35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Лекция  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Культура научно-педагогической деятельности преподавателя вуза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320-3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5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11.45-13.20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Практика  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Культура научно-педагогической деятельности преподавателя вуза,                             гр.1 и гр.2    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320-3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17.00-18.35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Иностранный язык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кафедра ИНО 3корп.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73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18.40-20.15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1     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202-16 корп.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Лекция  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История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 философия науки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207-3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гр.2      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202-16 корп.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3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202-16 корп.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4     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202-16 корп.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3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20.25-22.00</a:t>
                      </a:r>
                    </a:p>
                  </a:txBody>
                  <a:tcPr marL="6544" marR="6544" marT="6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Практика   </a:t>
                      </a:r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000" b="1" i="1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История </a:t>
                      </a:r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 философия науки, гр.1 и гр.2            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207-3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44" marR="6544" marT="6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088" y="765175"/>
          <a:ext cx="7561262" cy="5184775"/>
        </p:xfrm>
        <a:graphic>
          <a:graphicData uri="http://schemas.openxmlformats.org/drawingml/2006/table">
            <a:tbl>
              <a:tblPr/>
              <a:tblGrid>
                <a:gridCol w="754905"/>
                <a:gridCol w="1085176"/>
                <a:gridCol w="1108765"/>
                <a:gridCol w="1096970"/>
                <a:gridCol w="1073380"/>
                <a:gridCol w="1073380"/>
                <a:gridCol w="1368264"/>
              </a:tblGrid>
              <a:tr h="24782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вторая неделя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2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понед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вторник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среда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четверг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пятница 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суббота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10.00-11.35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Лекция  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Культура научно-педагогической деятельности преподавателя вуза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320-3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11.45-13.20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Практика  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Культура научно-педагогической деятельности преподавателя вуза,               гр.3 и гр.4                        </a:t>
                      </a:r>
                      <a:r>
                        <a:rPr lang="ru-RU" sz="1000" b="1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320-3 </a:t>
                      </a:r>
                      <a:r>
                        <a:rPr lang="ru-RU" sz="1000" b="1" i="1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корп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17.00-18.35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Иностранный язык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кафедра ИНО 3корп.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2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18.40-20.15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1              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 202-16 корп.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Лекция   </a:t>
                      </a:r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История и философия науки                       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207-3 корп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гр.2            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 202-16 корп.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3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202-16 корп.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Библиографические наукоемкие ресурсы, гр. 4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202-16 корп.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20.25-22.00</a:t>
                      </a:r>
                    </a:p>
                  </a:txBody>
                  <a:tcPr marL="7133" marR="7133" marT="7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Практика   </a:t>
                      </a:r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История и философия науки, гр.3 и гр.4                </a:t>
                      </a:r>
                      <a:r>
                        <a:rPr lang="ru-RU" sz="10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207-3 корп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33" marR="7133" marT="71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33" marR="7133" marT="7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Руководство. Кадровый состав. Контактная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/>
              <a:t>Прокофьев Андрей </a:t>
            </a:r>
            <a:r>
              <a:rPr lang="ru-RU" b="1" dirty="0" err="1"/>
              <a:t>Брониславович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>д.т.н</a:t>
            </a:r>
            <a:r>
              <a:rPr lang="ru-RU" dirty="0" smtClean="0"/>
              <a:t>., профессор, </a:t>
            </a:r>
            <a:r>
              <a:rPr lang="ru-RU" dirty="0"/>
              <a:t>проректор по науке и инновациям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/>
              <a:t>Бочкарев Сергей Константинович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>к.т.н</a:t>
            </a:r>
            <a:r>
              <a:rPr lang="ru-RU" dirty="0" smtClean="0"/>
              <a:t>., профессор, </a:t>
            </a:r>
            <a:r>
              <a:rPr lang="ru-RU" dirty="0"/>
              <a:t>начальник научно-исследовательской части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/>
              <a:t>Гаврилов Андрей Вадимович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 err="1"/>
              <a:t>к.ф.-</a:t>
            </a:r>
            <a:r>
              <a:rPr lang="ru-RU" dirty="0" err="1" smtClean="0"/>
              <a:t>м.н</a:t>
            </a:r>
            <a:r>
              <a:rPr lang="ru-RU" dirty="0" smtClean="0"/>
              <a:t>, доцент, </a:t>
            </a:r>
            <a:r>
              <a:rPr lang="ru-RU" dirty="0"/>
              <a:t>начальник управления подготовки научных кадров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/>
              <a:t>Лукина Татьяна Владимировна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>начальник отдела аспирантуры и докторантуры</a:t>
            </a:r>
            <a:br>
              <a:rPr lang="ru-RU" dirty="0"/>
            </a:br>
            <a:r>
              <a:rPr lang="ru-RU" dirty="0"/>
              <a:t>lukina@ssau.ru, тел. 335-64-40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/>
              <a:t>Батракова</a:t>
            </a:r>
            <a:r>
              <a:rPr lang="ru-RU" b="1" dirty="0"/>
              <a:t> Ольга Вячеславовна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>инженер отдела аспирантуры и докторантуры</a:t>
            </a:r>
            <a:br>
              <a:rPr lang="ru-RU" dirty="0"/>
            </a:br>
            <a:r>
              <a:rPr lang="ru-RU" dirty="0"/>
              <a:t>aspir@ssau.ru, тел. 267-48-78</a:t>
            </a:r>
            <a:endParaRPr lang="en-US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>
                <a:solidFill>
                  <a:srgbClr val="FF0000"/>
                </a:solidFill>
              </a:rPr>
              <a:t>Адрес странички аспирантуры на сайте СГАУ http://ssau.ru/education/asp_doct/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>
                <a:solidFill>
                  <a:srgbClr val="FF0000"/>
                </a:solidFill>
              </a:rPr>
              <a:t>Группа в контакте  Аспиранты </a:t>
            </a:r>
            <a:r>
              <a:rPr lang="ru-RU" b="1" dirty="0" smtClean="0">
                <a:solidFill>
                  <a:srgbClr val="FF0000"/>
                </a:solidFill>
              </a:rPr>
              <a:t>СГАУ  </a:t>
            </a:r>
            <a:r>
              <a:rPr lang="ru-RU" b="1" dirty="0">
                <a:solidFill>
                  <a:srgbClr val="FF0000"/>
                </a:solidFill>
              </a:rPr>
              <a:t>http://</a:t>
            </a:r>
            <a:r>
              <a:rPr lang="ru-RU" b="1" dirty="0" smtClean="0">
                <a:solidFill>
                  <a:srgbClr val="FF0000"/>
                </a:solidFill>
              </a:rPr>
              <a:t>vk.com/</a:t>
            </a:r>
            <a:r>
              <a:rPr lang="en-US" b="1" dirty="0" smtClean="0">
                <a:solidFill>
                  <a:srgbClr val="FF0000"/>
                </a:solidFill>
              </a:rPr>
              <a:t>ssau.asp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Пояснения к расписанию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spcBef>
                <a:spcPts val="1800"/>
              </a:spcBef>
            </a:pPr>
            <a:r>
              <a:rPr lang="ru-RU" b="1" smtClean="0"/>
              <a:t>Занятия начнутся со второй недели:</a:t>
            </a:r>
          </a:p>
          <a:p>
            <a:pPr lvl="1">
              <a:spcBef>
                <a:spcPts val="1800"/>
              </a:spcBef>
            </a:pPr>
            <a:r>
              <a:rPr lang="ru-RU" smtClean="0"/>
              <a:t>История и философия науки - с 9 сентября</a:t>
            </a:r>
          </a:p>
          <a:p>
            <a:pPr lvl="1">
              <a:spcBef>
                <a:spcPts val="1800"/>
              </a:spcBef>
            </a:pPr>
            <a:r>
              <a:rPr lang="ru-RU" smtClean="0"/>
              <a:t>Культура научно педагогической деятельности преподавателя вуза - с 13 сентября</a:t>
            </a:r>
          </a:p>
          <a:p>
            <a:pPr lvl="1">
              <a:spcBef>
                <a:spcPts val="1800"/>
              </a:spcBef>
            </a:pPr>
            <a:r>
              <a:rPr lang="ru-RU" smtClean="0"/>
              <a:t>Библиографические наукоемкие информационные ресурсы – с 21 сентября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Финансовая поддержка аспиранта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Базовая </a:t>
            </a:r>
            <a:r>
              <a:rPr lang="ru-RU" dirty="0" smtClean="0"/>
              <a:t>стипендия</a:t>
            </a:r>
            <a:r>
              <a:rPr lang="ru-RU" sz="2400" dirty="0" smtClean="0"/>
              <a:t> </a:t>
            </a:r>
            <a:r>
              <a:rPr lang="ru-RU" sz="1700" dirty="0" smtClean="0"/>
              <a:t>(назначается аспирантам, успешно прошедшим аттестацию и сдавшим сессию на оценки «хорошо» и «отлично»)</a:t>
            </a:r>
            <a:endParaRPr lang="ru-RU" sz="1700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Повышенная стипендия СГАУ </a:t>
            </a:r>
            <a:r>
              <a:rPr lang="ru-RU" sz="1700" dirty="0" smtClean="0"/>
              <a:t>(каждые полгода назначается аспирантами за особые успехи в научно-исследовательской деятельности)</a:t>
            </a:r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Стипендия </a:t>
            </a:r>
            <a:r>
              <a:rPr lang="ru-RU" dirty="0"/>
              <a:t>Президента </a:t>
            </a:r>
            <a:r>
              <a:rPr lang="ru-RU" dirty="0" smtClean="0"/>
              <a:t>РФ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Правительства </a:t>
            </a:r>
            <a:r>
              <a:rPr lang="ru-RU" dirty="0" smtClean="0"/>
              <a:t>РФ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Кузнецова Н.Д</a:t>
            </a:r>
            <a:r>
              <a:rPr lang="ru-RU" dirty="0" smtClean="0"/>
              <a:t>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Грантовая</a:t>
            </a:r>
            <a:r>
              <a:rPr lang="ru-RU" dirty="0"/>
              <a:t> </a:t>
            </a:r>
            <a:r>
              <a:rPr lang="ru-RU" dirty="0" smtClean="0"/>
              <a:t>поддержка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Участие в НИР, проводимых подразделениями </a:t>
            </a:r>
            <a:r>
              <a:rPr lang="ru-RU" dirty="0" smtClean="0"/>
              <a:t>университета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600" smtClean="0">
                <a:latin typeface="Arial" charset="0"/>
              </a:rPr>
              <a:t>Грантовая поддержка студентов и аспирантов СГАУ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8229600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/>
              <a:t>Порядок подачи заявок и рассмотрения грантов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Подача заявки по форме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Рассмотрение заявок комиссией, решение комиссии утверждается приказом ректора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Заключение соглашений с грантополучателями или оформление документов на командировку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Выполнение работ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Отчёт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Про что нужно помнить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Комиссия собирается в среднем один раз в полтора месяца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Комиссия может отказать в выделении грантов</a:t>
            </a:r>
          </a:p>
          <a:p>
            <a:pPr lvl="1">
              <a:lnSpc>
                <a:spcPct val="90000"/>
              </a:lnSpc>
            </a:pPr>
            <a:r>
              <a:rPr lang="ru-RU" sz="1800" smtClean="0"/>
              <a:t>В заявке важно показывать (и по возможности подтверждать документами) пользу результатов гранта для дорожной карты СГАУ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Документация по мероприятию 4.1.1</a:t>
            </a:r>
            <a:br>
              <a:rPr lang="ru-RU" sz="2000" smtClean="0"/>
            </a:br>
            <a:r>
              <a:rPr lang="ru-RU" sz="1800" smtClean="0"/>
              <a:t>http://ppk.ssau.ru/index.php/grantovaya-podderzhka-studentov-i-aspirantov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Критерии повышенной стипендии для аспирантов 1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задел по теме диссертации не менее 30 %;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 менее 3-х публикаций по теме диссертации, в том числе не менее одной статьи в изданиях, рекомендованных ВАК и/или индексируемых базам </a:t>
            </a:r>
            <a:r>
              <a:rPr lang="en-US" dirty="0" smtClean="0"/>
              <a:t>Scopus</a:t>
            </a:r>
            <a:r>
              <a:rPr lang="ru-RU" dirty="0" smtClean="0"/>
              <a:t> и/или </a:t>
            </a:r>
            <a:r>
              <a:rPr lang="en-US" dirty="0" smtClean="0"/>
              <a:t>Web of Science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Представление за подписью зав. кафедрой и список опубликованных работ на каждого аспиранта </a:t>
            </a:r>
            <a:r>
              <a:rPr lang="ru-RU" sz="2400" smtClean="0"/>
              <a:t>до </a:t>
            </a:r>
            <a:r>
              <a:rPr lang="ru-RU" sz="2400" smtClean="0">
                <a:solidFill>
                  <a:srgbClr val="FF0000"/>
                </a:solidFill>
              </a:rPr>
              <a:t>10.12.2015</a:t>
            </a:r>
            <a:r>
              <a:rPr lang="ru-RU" sz="2400" smtClean="0"/>
              <a:t> </a:t>
            </a:r>
            <a:r>
              <a:rPr lang="ru-RU" sz="2400" dirty="0" smtClean="0"/>
              <a:t>г. подать в отдел аспирантуры. В списке трудов указать в какой из баз данных опубликована работа.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Документы </a:t>
            </a:r>
            <a:r>
              <a:rPr lang="ru-RU" smtClean="0"/>
              <a:t>в электронное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Отсканировать все свои публикации, дипломы, сертификаты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cs typeface="Times New Roman" pitchFamily="18" charset="0"/>
              </a:rPr>
              <a:t>Поздравляю с началом нового жизненного этапа! </a:t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Творите, дерзайте, совершайте открытия!</a:t>
            </a:r>
            <a:endParaRPr lang="ru-RU" sz="2800" b="1" dirty="0">
              <a:cs typeface="Times New Roman" pitchFamily="18" charset="0"/>
            </a:endParaRPr>
          </a:p>
        </p:txBody>
      </p:sp>
      <p:pic>
        <p:nvPicPr>
          <p:cNvPr id="37890" name="Picture 2" descr="Обзор публикаций 04.02 - 10.02 Мир Пок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205038"/>
            <a:ext cx="4968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Вид странички аспирантуры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сайте </a:t>
            </a:r>
            <a:r>
              <a:rPr lang="ru-RU" dirty="0" smtClean="0"/>
              <a:t>СГАУ</a:t>
            </a:r>
            <a:endParaRPr lang="ru-RU" dirty="0"/>
          </a:p>
        </p:txBody>
      </p:sp>
      <p:sp>
        <p:nvSpPr>
          <p:cNvPr id="4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57200" y="1773238"/>
            <a:ext cx="4040188" cy="4679950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ЛЕНТА НОВОСТЕЙ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Расписание занятий 1 курса в осеннем семестре 2015-2016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года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Собрание по зачислению аспирантов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о зачислении аспирантов …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Архив новостей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ГЛАВНАЯ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Руководство, кадровый состав, контакты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АСПИРАНТУРА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Об аспирантуре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Паспорта специальностей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Стипендиальное обеспечение  аспирантов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Методические указания по подготовке отчета о НИР для аспирантов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Индивидуальный план аспиранта 2015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Учебные планы на 2015-2016 </a:t>
            </a:r>
            <a:r>
              <a:rPr lang="ru-RU" dirty="0" err="1" smtClean="0">
                <a:solidFill>
                  <a:srgbClr val="FF0000"/>
                </a:solidFill>
              </a:rPr>
              <a:t>гг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387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4645025" y="1268413"/>
            <a:ext cx="4041775" cy="52562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500" b="1" u="sng" smtClean="0">
                <a:solidFill>
                  <a:srgbClr val="FF0000"/>
                </a:solidFill>
                <a:cs typeface="Times New Roman" pitchFamily="18" charset="0"/>
              </a:rPr>
              <a:t>ОБРАЗОВАТЕЛЬНЫЕ ПРОГРАММЫ И  И УЧЕБНЫЕ КУРСЫ</a:t>
            </a:r>
          </a:p>
          <a:p>
            <a:pPr>
              <a:buFont typeface="Wingdings 2" pitchFamily="18" charset="2"/>
              <a:buNone/>
            </a:pPr>
            <a:r>
              <a:rPr lang="ru-RU" sz="1600" smtClean="0">
                <a:solidFill>
                  <a:srgbClr val="FF0000"/>
                </a:solidFill>
                <a:cs typeface="Times New Roman" pitchFamily="18" charset="0"/>
              </a:rPr>
              <a:t>Расписание занятий 1 курса в осеннем семестре 2015-2016 уч. года</a:t>
            </a:r>
          </a:p>
          <a:p>
            <a:pPr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500" b="1" smtClean="0">
                <a:cs typeface="Times New Roman" pitchFamily="18" charset="0"/>
              </a:rPr>
              <a:t>КАНДИДАТСКИЕ ЭКЗАМЕНЫ</a:t>
            </a:r>
          </a:p>
          <a:p>
            <a:pPr>
              <a:buFont typeface="Wingdings 2" pitchFamily="18" charset="2"/>
              <a:buNone/>
            </a:pPr>
            <a:endParaRPr lang="ru-RU" sz="1500" b="1" u="sng" smtClean="0"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b="1" smtClean="0"/>
              <a:t>ПРИКРЕПЛЕНИЕ ЛИЦ ДЛЯ СДАЧИ КАНДИДАТСКИХ ЭКЗАМЕНОВ</a:t>
            </a:r>
            <a:endParaRPr lang="ru-RU" sz="1500" b="1" u="sng" smtClean="0"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ПЛАТНЫЕ ОБРАЗОВАТЕЛЬНЫЕ УСЛУГИ</a:t>
            </a:r>
          </a:p>
          <a:p>
            <a:pPr>
              <a:buFont typeface="Wingdings 2" pitchFamily="18" charset="2"/>
              <a:buNone/>
            </a:pPr>
            <a:endParaRPr lang="ru-RU" sz="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НОРМАТИВНАЯ БАЗА</a:t>
            </a:r>
          </a:p>
          <a:p>
            <a:pPr>
              <a:buFont typeface="Wingdings 2" pitchFamily="18" charset="2"/>
              <a:buNone/>
            </a:pPr>
            <a:endParaRPr lang="ru-RU" sz="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В ПОМОЩЬ АСПИРАНТАМ </a:t>
            </a:r>
          </a:p>
          <a:p>
            <a:pPr>
              <a:buFont typeface="Wingdings 2" pitchFamily="18" charset="2"/>
              <a:buNone/>
            </a:pPr>
            <a:endParaRPr lang="ru-RU" sz="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b="1" u="sng" smtClean="0"/>
              <a:t>ПРИЕМНАЯ КАМПАНИЯ 2015</a:t>
            </a:r>
          </a:p>
          <a:p>
            <a:pPr>
              <a:buFont typeface="Wingdings 2" pitchFamily="18" charset="2"/>
              <a:buNone/>
            </a:pPr>
            <a:endParaRPr lang="ru-RU" sz="800" b="1" u="sng" smtClean="0"/>
          </a:p>
          <a:p>
            <a:pPr>
              <a:buFont typeface="Wingdings 2" pitchFamily="18" charset="2"/>
              <a:buNone/>
            </a:pPr>
            <a:r>
              <a:rPr lang="ru-RU" sz="1600" b="1" u="sng" smtClean="0"/>
              <a:t>ДОКТОРАНТУРА</a:t>
            </a:r>
            <a:endParaRPr lang="ru-RU" sz="1600" u="sng" smtClean="0"/>
          </a:p>
          <a:p>
            <a:pPr>
              <a:buFont typeface="Wingdings 2" pitchFamily="18" charset="2"/>
              <a:buNone/>
            </a:pPr>
            <a:endParaRPr lang="ru-RU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/>
              <a:t>Нормативная база аспирата 2015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Федеральный закон «Об образовании в Российской Федерации» от 29 декабря 2012 г. № 273-ФЗ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организации и осуществления образовательной деятельности по образовательным программам высшего образования - программам подготовки научно -педагогических кадров в  аспирантуре СГАУ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 аттестации  аспирантов СГАУ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назначения стипендии аспирантам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научном руководстве аспирантами СГАУ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поощрении аспирантов защитивших диссертации в срок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порядке и основаниях предоставления академического отпуска аспиранту СГАУ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Структура программы </a:t>
            </a:r>
            <a:r>
              <a:rPr lang="ru-RU" dirty="0" smtClean="0"/>
              <a:t>обучения </a:t>
            </a:r>
            <a:br>
              <a:rPr lang="ru-RU" dirty="0" smtClean="0"/>
            </a:br>
            <a:r>
              <a:rPr lang="ru-RU" dirty="0" smtClean="0"/>
              <a:t>в аспирантуре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758950"/>
          <a:ext cx="82296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26968"/>
                <a:gridCol w="26026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Наименование элемента программы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Объем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(в зачётных единицах)</a:t>
                      </a:r>
                    </a:p>
                  </a:txBody>
                  <a:tcPr anchor="ctr"/>
                </a:tc>
              </a:tr>
              <a:tr h="13201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Блок 1 Образовательная составляющая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="1" u="sng" dirty="0" smtClean="0"/>
                        <a:t>Базовая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История и философия науки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aseline="0" dirty="0" smtClean="0"/>
                        <a:t>        </a:t>
                      </a:r>
                      <a:r>
                        <a:rPr lang="ru-RU" sz="1200" dirty="0" smtClean="0"/>
                        <a:t>Иностранный язык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="1" u="sng" dirty="0" smtClean="0"/>
                        <a:t>Вариативная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i="1" u="none" dirty="0" smtClean="0"/>
                        <a:t>        </a:t>
                      </a:r>
                      <a:r>
                        <a:rPr lang="ru-RU" sz="1200" i="1" u="sng" dirty="0" smtClean="0"/>
                        <a:t>Обязательные дисциплины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Технология написания научной статьи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Методология научных исследований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Библиографические информационные наукоемкие ресурсы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Культура научно-педагогической деятельности преподавателя вуза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Методология построения образовательного процесса в ВШ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Психологические аспекты высшего образования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endParaRPr lang="ru-RU" sz="1200" dirty="0" smtClean="0"/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i="1" u="none" dirty="0" smtClean="0"/>
                        <a:t>        </a:t>
                      </a:r>
                      <a:r>
                        <a:rPr lang="ru-RU" sz="1200" i="1" u="sng" dirty="0" smtClean="0"/>
                        <a:t>Дисциплины по выбору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1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2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3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9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12</a:t>
                      </a:r>
                      <a:endParaRPr lang="ru-RU" sz="1400" b="1" dirty="0"/>
                    </a:p>
                  </a:txBody>
                  <a:tcPr/>
                </a:tc>
              </a:tr>
              <a:tr h="12969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Блок 2 Практики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3</a:t>
                      </a:r>
                      <a:endParaRPr lang="ru-RU" sz="1400" b="1" dirty="0"/>
                    </a:p>
                  </a:txBody>
                  <a:tcPr/>
                </a:tc>
              </a:tr>
              <a:tr h="143405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Блок 3 Научные исследования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198 (138)</a:t>
                      </a:r>
                      <a:endParaRPr lang="ru-RU" sz="14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Блок 4 Государственная итоговая 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9</a:t>
                      </a:r>
                      <a:endParaRPr lang="ru-RU" sz="14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Объем программы аспирантуры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1" dirty="0" smtClean="0"/>
                        <a:t>240 (180)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Индивидуальный план аспиранта</a:t>
            </a:r>
          </a:p>
        </p:txBody>
      </p:sp>
      <p:sp>
        <p:nvSpPr>
          <p:cNvPr id="4" name="Содержимое 6"/>
          <p:cNvSpPr>
            <a:spLocks noGrp="1"/>
          </p:cNvSpPr>
          <p:nvPr>
            <p:ph idx="1"/>
          </p:nvPr>
        </p:nvSpPr>
        <p:spPr>
          <a:xfrm>
            <a:off x="539750" y="1773238"/>
            <a:ext cx="8135938" cy="4968875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МИНОБРНАУКИ РОССИИ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Федеральное государственное автономное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образовательное учреждение высшего образования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«Самарский государственный аэрокосмический университет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имени академика С.П. Королева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(национальный исследовательский университет)» (СГАУ)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                </a:t>
            </a:r>
            <a:r>
              <a:rPr lang="ru-RU" b="1" dirty="0" smtClean="0"/>
              <a:t>УТВЕРЖДАЮ:</a:t>
            </a:r>
            <a:r>
              <a:rPr lang="ru-RU" dirty="0" smtClean="0"/>
              <a:t>                                                                            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Ректор СГАУ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__________________ Шахматов Е.В.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                              ___________________ 20___ год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ИНДИВИДУАЛЬНЫЙ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ПЛАН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РАБОТЫ АСПИРАНТА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(очная форма обучения)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/>
              <a:t>						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aseline="30000" dirty="0" smtClean="0"/>
              <a:t>ФИО аспиранта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 smtClean="0"/>
              <a:t>Порядок разработки и утверждения индивидуального плана работы аспиранта (1)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Содержание основной образовательной программы по каждому направлению подготовки научно-педагогических кадров в аспирантуре с учетом профиля обучения определяется установленным учебным планом и графиком учебного процесса.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Общий объем основной образовательной программы  составляет </a:t>
            </a:r>
            <a:r>
              <a:rPr lang="ru-RU" sz="1600" b="1" smtClean="0"/>
              <a:t>8640 (6480) часов (240 (180) зачетных единиц (ЗЕТ)</a:t>
            </a:r>
            <a:r>
              <a:rPr lang="ru-RU" sz="1600" smtClean="0"/>
              <a:t>. Одна зачетная единица приравнивается к 36 академическим часам (один академический час имеет продолжительность 45 минут) аудиторной и/или самостоятельной работы аспиранта. Максимальный объем учебной нагрузки аспиранта, предусматривающий все виды учебной работы, составляет 54 академических часа в неделю (1,5 ЗЕТ). По содержанию основная образовательная программа  включает две компоненты: образовательную и исследовательскую.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Образовательная компонента состоит из обязательной (базовой) и вариативной частей образовательной программы, составляет 1080 часов (30 ЗЕТ), направлена на подготовку аспиранта к сдаче кандидатских экзаменов, теоретическую подготовку по специальным и общепрофессиональным дисциплинам. Распределение часов учебной нагрузки составляет: 1 год обучения – 468 часов (13 ЗЕТ); 2 год обучения – 432 часов (12 ЗЕТ); 3 год обучения – 180 часов (5 ЗЕТ).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Объем исследовательской компоненты составляет  </a:t>
            </a:r>
            <a:r>
              <a:rPr lang="ru-RU" sz="1600" b="1" smtClean="0"/>
              <a:t>7236 (5076) часов (201 (141) ЗЕТ)</a:t>
            </a:r>
            <a:r>
              <a:rPr lang="ru-RU" sz="1600" smtClean="0"/>
              <a:t>. По содержанию эта компонента включает в себя следующие виды работ: научно-исследовательскую работу по избранной научной тематике, представление результатов на научных мероприятиях, в научных публикациях и охранных документах на объекты интеллектуальной собственности, прохождение педагогической практики.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Порядок разработки и утверждения индивидуального плана работы </a:t>
            </a:r>
            <a:r>
              <a:rPr lang="ru-RU" dirty="0" smtClean="0"/>
              <a:t>аспиранта (2)</a:t>
            </a:r>
            <a:endParaRPr lang="ru-RU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На государственную итоговую аттестацию (ГИА) отводится 324 часа (9 ЗЕТ). ГИА включает в себя подготовку рукописи и автореферата выпускной квалификационной работы.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>
                <a:solidFill>
                  <a:srgbClr val="FF0000"/>
                </a:solidFill>
              </a:rPr>
              <a:t>Индивидуальный план работы разрабатывается каждым аспирантом совместно с научным руководителем на базе учебного плана и графика учебного процесса по специальности с учетом трудоемкости отдельных элементов образовательной (таблица 1) и исследовательской компонент (таблица 2) и отражает индивидуальную образовательную траекторию аспиранта на весь период обучения в аспирантуре</a:t>
            </a:r>
            <a:r>
              <a:rPr lang="ru-RU" sz="1600" smtClean="0"/>
              <a:t>. Индивидуальный план включает в себя планирование научно-исследовательской работы аспиранта на каждый семестр (указываются тематика планируемых исследований, планируемое участие в конференциях, семинарах, симпозиумах и прочее). С учебными планами можно ознакомиться в отделе аспирантуры и докторантуры, на кафедре и в корпоративной сети СГАУ.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smtClean="0">
                <a:solidFill>
                  <a:srgbClr val="FF0000"/>
                </a:solidFill>
              </a:rPr>
              <a:t>В течение одного месяца</a:t>
            </a:r>
            <a:r>
              <a:rPr lang="ru-RU" sz="1600" smtClean="0">
                <a:solidFill>
                  <a:srgbClr val="FF0000"/>
                </a:solidFill>
              </a:rPr>
              <a:t> </a:t>
            </a:r>
            <a:r>
              <a:rPr lang="ru-RU" sz="1600" smtClean="0"/>
              <a:t>со дня зачисления в аспирантуру индивидуальный план и тема научной работы разрабатывается аспирантом совместно с научным руководителем,  рассматривается на заседании кафедры и на совете факультета. Затем индивидуальный план сдается в отдел аспирантуры и докторантуры.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В последующем </a:t>
            </a:r>
            <a:r>
              <a:rPr lang="ru-RU" sz="1600" b="1" smtClean="0">
                <a:solidFill>
                  <a:srgbClr val="FF0000"/>
                </a:solidFill>
              </a:rPr>
              <a:t>в каждом семестре аспирант оформляет отчет о НИР</a:t>
            </a:r>
            <a:r>
              <a:rPr lang="ru-RU" sz="1600" smtClean="0"/>
              <a:t>, докладывает о результатах научно-исследовательской работы на заседании кафедры и сдает отчет в отдел аспирантуры и докторантуры. </a:t>
            </a:r>
            <a:r>
              <a:rPr lang="ru-RU" sz="1600" b="1" smtClean="0">
                <a:solidFill>
                  <a:srgbClr val="FF0000"/>
                </a:solidFill>
              </a:rPr>
              <a:t>В конце каждого учебного года аспирант проходит аттестацию по итогам истекшего года на заседании кафедры и совете факультета</a:t>
            </a:r>
            <a:r>
              <a:rPr lang="ru-RU" sz="1600" smtClean="0"/>
              <a:t>. Для этого в срок до 10 мая аспирант должен забрать индивидуальный план из отдела аспирантуры и докторантуры, заполнить его и вернуть в отдел аспирантуры и докторантуры до начала сессии.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Порядок разработки и утверждения индивидуального плана работы </a:t>
            </a:r>
            <a:r>
              <a:rPr lang="ru-RU" dirty="0" smtClean="0"/>
              <a:t>аспиранта (3)</a:t>
            </a:r>
            <a:endParaRPr lang="ru-RU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Раздел «Результаты обучения» заполняется после итоговой аттестации по окончании обучения в аспирантуре. Указывается тема научного  исследования. Заполняется раздел «Рекомендации ГАК». В случае когда, ГАК рекомендует научную работу к защите, указывается шифр и принадлежность диссертационного совета, в котором планируется защита. В случае, когда по окончании аспирантуры выпускная квалификационная работа не направляется в диссертационный совет, следует указать предполагаемый срок и место защиты.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smtClean="0"/>
              <a:t>При оформлении индивидуального плана следует в обязательном порядке приводить расшифровку (указывать фамилию и инициалы) всех подписей, за исключением подписей самого аспиранта, а также указывать даты в местах, предусмотренных установленной формой.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smtClean="0">
                <a:solidFill>
                  <a:srgbClr val="FF0000"/>
                </a:solidFill>
              </a:rPr>
              <a:t>Требования к структуре отчета о НИР</a:t>
            </a:r>
            <a:r>
              <a:rPr lang="ru-RU" sz="1600" smtClean="0"/>
              <a:t>. Отчет содержит систематизированную информацию о содержании и результатах запланированных исследований: выбор направления исследований, включающий обоснование направления исследований; процесс теоретических и (или) экспериментальных исследований, методы исследований, обоснование необходимости проведения экспериментальных работ, методы расчета; обобщение результатов исследований; краткие выводы по результатам проведенной НИР и т.д. Объем отчета не менее 10 листов формата А4.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smtClean="0"/>
              <a:t>Правила</a:t>
            </a:r>
            <a:r>
              <a:rPr lang="ru-RU" sz="1600" smtClean="0"/>
              <a:t> оформления отчета в соответствии с СТО СГАУ 02068410-007-2007.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smtClean="0"/>
              <a:t>Приложения</a:t>
            </a:r>
            <a:r>
              <a:rPr lang="ru-RU" sz="1600" smtClean="0"/>
              <a:t>: список опубликованных или принятых к печати научных трудов (по установленной форме); перечень конференций, семинаров, симпозиумов, в которых аспирант принял участие; информация об охранных документах на объекты интеллектуальной собственности.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621</TotalTime>
  <Words>1874</Words>
  <Application>Microsoft Office PowerPoint</Application>
  <PresentationFormat>Экран (4:3)</PresentationFormat>
  <Paragraphs>419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Слайд 1</vt:lpstr>
      <vt:lpstr>Руководство. Кадровый состав. Контактная информация</vt:lpstr>
      <vt:lpstr>Вид странички аспирантуры  на сайте СГАУ</vt:lpstr>
      <vt:lpstr>Нормативная база аспирата 2015</vt:lpstr>
      <vt:lpstr>   Структура программы обучения  в аспирантуре</vt:lpstr>
      <vt:lpstr>Индивидуальный план аспиранта</vt:lpstr>
      <vt:lpstr>Порядок разработки и утверждения индивидуального плана работы аспиранта (1)</vt:lpstr>
      <vt:lpstr>Порядок разработки и утверждения индивидуального плана работы аспиранта (2)</vt:lpstr>
      <vt:lpstr>Порядок разработки и утверждения индивидуального плана работы аспиранта (3)</vt:lpstr>
      <vt:lpstr>Слайд 10</vt:lpstr>
      <vt:lpstr>Общий план работы Образовательная составляющая (1)</vt:lpstr>
      <vt:lpstr>Общий план работы Образовательная составляющая (2)</vt:lpstr>
      <vt:lpstr>Научно-исследовательская составляющая</vt:lpstr>
      <vt:lpstr>1 год обучения</vt:lpstr>
      <vt:lpstr>План работы НИР  на 1 год обучения</vt:lpstr>
      <vt:lpstr>Критерии перевода аспиранта  на следующий год обучения </vt:lpstr>
      <vt:lpstr>Материалы, предоставляемые при аттестации  в отдел аспирантуры </vt:lpstr>
      <vt:lpstr>Расписание учебных занятий аспирантов Осенний семестр 2015/2016 уч. года</vt:lpstr>
      <vt:lpstr>Слайд 19</vt:lpstr>
      <vt:lpstr>Пояснения к расписанию</vt:lpstr>
      <vt:lpstr>Финансовая поддержка аспиранта</vt:lpstr>
      <vt:lpstr>Грантовая поддержка студентов и аспирантов СГАУ</vt:lpstr>
      <vt:lpstr>Критерии повышенной стипендии для аспирантов 1 года</vt:lpstr>
      <vt:lpstr>Документы в электронное портфолио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 аспирантурой навсегда!</dc:title>
  <cp:lastModifiedBy>Гаврилов А.В.</cp:lastModifiedBy>
  <cp:revision>68</cp:revision>
  <dcterms:modified xsi:type="dcterms:W3CDTF">2015-09-01T13:14:11Z</dcterms:modified>
</cp:coreProperties>
</file>